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57" r:id="rId4"/>
    <p:sldId id="258"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ki Okuno" initials="YO" lastIdx="6" clrIdx="0">
    <p:extLst>
      <p:ext uri="{19B8F6BF-5375-455C-9EA6-DF929625EA0E}">
        <p15:presenceInfo xmlns:p15="http://schemas.microsoft.com/office/powerpoint/2012/main" userId="b4a91c3c355d2b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255346" y="2750337"/>
            <a:ext cx="1171888" cy="1356442"/>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25257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309"/>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908508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1161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8062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23E9FEE9-113D-4928-BFCB-CC6E032E48BD}" type="slidenum">
              <a:rPr kumimoji="1" lang="ja-JP" altLang="en-US" smtClean="0"/>
              <a:t>‹#›</a:t>
            </a:fld>
            <a:endParaRPr kumimoji="1" lang="ja-JP"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6085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10729455" y="470992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289887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03168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438053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300748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a:xfrm>
            <a:off x="680321" y="5936188"/>
            <a:ext cx="6126805" cy="365125"/>
          </a:xfrm>
        </p:spPr>
        <p:txBody>
          <a:bodyPr/>
          <a:lstStyle/>
          <a:p>
            <a:endParaRPr kumimoji="1" lang="ja-JP"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45907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08776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729455" y="2869895"/>
            <a:ext cx="1154151" cy="1090789"/>
          </a:xfrm>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86845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93643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0322" y="3030008"/>
            <a:ext cx="4698355"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594123" y="3030008"/>
            <a:ext cx="4700059" cy="29061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359727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82722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270180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07679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B7CDB08-75F6-406E-909A-4021C00FD1DD}"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43100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7CDB08-75F6-406E-909A-4021C00FD1DD}" type="datetimeFigureOut">
              <a:rPr kumimoji="1" lang="ja-JP" altLang="en-US" smtClean="0"/>
              <a:t>2022/4/24</a:t>
            </a:fld>
            <a:endParaRPr kumimoji="1" lang="ja-JP"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3E9FEE9-113D-4928-BFCB-CC6E032E48BD}" type="slidenum">
              <a:rPr kumimoji="1" lang="ja-JP" altLang="en-US" smtClean="0"/>
              <a:t>‹#›</a:t>
            </a:fld>
            <a:endParaRPr kumimoji="1" lang="ja-JP" altLang="en-US"/>
          </a:p>
        </p:txBody>
      </p:sp>
    </p:spTree>
    <p:extLst>
      <p:ext uri="{BB962C8B-B14F-4D97-AF65-F5344CB8AC3E}">
        <p14:creationId xmlns:p14="http://schemas.microsoft.com/office/powerpoint/2010/main" val="18890761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3.png"/><Relationship Id="rId4" Type="http://schemas.openxmlformats.org/officeDocument/2006/relationships/video" Target="../media/media3.mp4"/><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6.mp4"/><Relationship Id="rId7"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5" Type="http://schemas.microsoft.com/office/2007/relationships/media" Target="../media/media7.mp4"/><Relationship Id="rId10" Type="http://schemas.openxmlformats.org/officeDocument/2006/relationships/image" Target="../media/image39.png"/><Relationship Id="rId4" Type="http://schemas.openxmlformats.org/officeDocument/2006/relationships/video" Target="../media/media6.mp4"/><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26764-ADC2-437F-A49C-CA5A84B6D2E1}"/>
              </a:ext>
            </a:extLst>
          </p:cNvPr>
          <p:cNvSpPr>
            <a:spLocks noGrp="1"/>
          </p:cNvSpPr>
          <p:nvPr>
            <p:ph type="ctrTitle"/>
          </p:nvPr>
        </p:nvSpPr>
        <p:spPr/>
        <p:txBody>
          <a:bodyPr/>
          <a:lstStyle/>
          <a:p>
            <a:r>
              <a:rPr kumimoji="1" lang="ja-JP" altLang="en-US" dirty="0"/>
              <a:t>研究外制作物</a:t>
            </a:r>
          </a:p>
        </p:txBody>
      </p:sp>
      <p:sp>
        <p:nvSpPr>
          <p:cNvPr id="3" name="字幕 2">
            <a:extLst>
              <a:ext uri="{FF2B5EF4-FFF2-40B4-BE49-F238E27FC236}">
                <a16:creationId xmlns:a16="http://schemas.microsoft.com/office/drawing/2014/main" id="{2ADAC5CB-4D00-441D-BB12-5033D2E56089}"/>
              </a:ext>
            </a:extLst>
          </p:cNvPr>
          <p:cNvSpPr>
            <a:spLocks noGrp="1"/>
          </p:cNvSpPr>
          <p:nvPr>
            <p:ph type="subTitle" idx="1"/>
          </p:nvPr>
        </p:nvSpPr>
        <p:spPr>
          <a:xfrm>
            <a:off x="8525031" y="4341215"/>
            <a:ext cx="2603292" cy="1928135"/>
          </a:xfrm>
        </p:spPr>
        <p:txBody>
          <a:bodyPr>
            <a:normAutofit/>
          </a:bodyPr>
          <a:lstStyle/>
          <a:p>
            <a:pPr algn="just"/>
            <a:r>
              <a:rPr kumimoji="1" lang="ja-JP" altLang="en-US" dirty="0"/>
              <a:t>東北大学大学院</a:t>
            </a:r>
            <a:endParaRPr kumimoji="1" lang="en-US" altLang="ja-JP" dirty="0"/>
          </a:p>
          <a:p>
            <a:pPr algn="just"/>
            <a:r>
              <a:rPr lang="ja-JP" altLang="en-US" dirty="0"/>
              <a:t>農学研究科</a:t>
            </a:r>
            <a:endParaRPr lang="en-US" altLang="ja-JP" dirty="0"/>
          </a:p>
          <a:p>
            <a:pPr algn="just"/>
            <a:r>
              <a:rPr kumimoji="1" lang="ja-JP" altLang="en-US" dirty="0"/>
              <a:t>水産資源生態学</a:t>
            </a:r>
            <a:endParaRPr kumimoji="1" lang="en-US" altLang="ja-JP" dirty="0"/>
          </a:p>
          <a:p>
            <a:pPr algn="just"/>
            <a:r>
              <a:rPr lang="ja-JP" altLang="en-US" dirty="0"/>
              <a:t>奥野 雄貴</a:t>
            </a:r>
            <a:endParaRPr kumimoji="1" lang="ja-JP" altLang="en-US" dirty="0"/>
          </a:p>
        </p:txBody>
      </p:sp>
      <p:pic>
        <p:nvPicPr>
          <p:cNvPr id="6" name="図 5">
            <a:extLst>
              <a:ext uri="{FF2B5EF4-FFF2-40B4-BE49-F238E27FC236}">
                <a16:creationId xmlns:a16="http://schemas.microsoft.com/office/drawing/2014/main" id="{8D3FFFD9-A6A9-40A5-A2EC-C6730E4F7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0774"/>
            <a:ext cx="1747226" cy="1747226"/>
          </a:xfrm>
          <a:prstGeom prst="rect">
            <a:avLst/>
          </a:prstGeom>
        </p:spPr>
      </p:pic>
    </p:spTree>
    <p:extLst>
      <p:ext uri="{BB962C8B-B14F-4D97-AF65-F5344CB8AC3E}">
        <p14:creationId xmlns:p14="http://schemas.microsoft.com/office/powerpoint/2010/main" val="171449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キャラクターモデリング</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28137" y="1992199"/>
            <a:ext cx="11543653" cy="584775"/>
          </a:xfrm>
          <a:prstGeom prst="rect">
            <a:avLst/>
          </a:prstGeom>
          <a:noFill/>
        </p:spPr>
        <p:txBody>
          <a:bodyPr wrap="square" rtlCol="0">
            <a:spAutoFit/>
          </a:bodyPr>
          <a:lstStyle/>
          <a:p>
            <a:r>
              <a:rPr kumimoji="1" lang="ja-JP" altLang="en-US" sz="1600" dirty="0"/>
              <a:t>パズル制作によって基本的な</a:t>
            </a:r>
            <a:r>
              <a:rPr kumimoji="1" lang="en-US" altLang="ja-JP" sz="1600" dirty="0"/>
              <a:t>Unity</a:t>
            </a:r>
            <a:r>
              <a:rPr kumimoji="1" lang="ja-JP" altLang="en-US" sz="1600" dirty="0"/>
              <a:t>の扱いを学んだところで、挫折を避けるため、いきなりオリジナルのゲームに取り掛かるのではなくドールズオーダーの再現に取り掛かりました。</a:t>
            </a:r>
            <a:endParaRPr kumimoji="1" lang="en-US" altLang="ja-JP" sz="1600" dirty="0"/>
          </a:p>
        </p:txBody>
      </p:sp>
      <p:pic>
        <p:nvPicPr>
          <p:cNvPr id="6" name="図 5">
            <a:extLst>
              <a:ext uri="{FF2B5EF4-FFF2-40B4-BE49-F238E27FC236}">
                <a16:creationId xmlns:a16="http://schemas.microsoft.com/office/drawing/2014/main" id="{5C355559-0BEB-4D26-9485-8EFE21CA7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60" y="2930918"/>
            <a:ext cx="4657704" cy="3105660"/>
          </a:xfrm>
          <a:prstGeom prst="rect">
            <a:avLst/>
          </a:prstGeom>
        </p:spPr>
      </p:pic>
      <p:sp>
        <p:nvSpPr>
          <p:cNvPr id="7" name="テキスト ボックス 6">
            <a:extLst>
              <a:ext uri="{FF2B5EF4-FFF2-40B4-BE49-F238E27FC236}">
                <a16:creationId xmlns:a16="http://schemas.microsoft.com/office/drawing/2014/main" id="{1BD195FC-AEF1-4C8F-A83C-35DFF5ED95A8}"/>
              </a:ext>
            </a:extLst>
          </p:cNvPr>
          <p:cNvSpPr txBox="1"/>
          <p:nvPr/>
        </p:nvSpPr>
        <p:spPr>
          <a:xfrm>
            <a:off x="1389367" y="6036578"/>
            <a:ext cx="3332157" cy="646331"/>
          </a:xfrm>
          <a:prstGeom prst="rect">
            <a:avLst/>
          </a:prstGeom>
          <a:noFill/>
        </p:spPr>
        <p:txBody>
          <a:bodyPr wrap="square" rtlCol="0">
            <a:spAutoFit/>
          </a:bodyPr>
          <a:lstStyle/>
          <a:p>
            <a:pPr algn="r"/>
            <a:r>
              <a:rPr lang="ja-JP" altLang="en-US" dirty="0"/>
              <a:t>出典：株式会社</a:t>
            </a:r>
            <a:r>
              <a:rPr lang="en-US" altLang="ja-JP" dirty="0"/>
              <a:t>gumi</a:t>
            </a:r>
          </a:p>
          <a:p>
            <a:pPr algn="r"/>
            <a:r>
              <a:rPr kumimoji="1" lang="ja-JP" altLang="en-US" dirty="0"/>
              <a:t>ドールズオーダー</a:t>
            </a:r>
          </a:p>
        </p:txBody>
      </p:sp>
      <p:sp>
        <p:nvSpPr>
          <p:cNvPr id="10" name="テキスト ボックス 9">
            <a:extLst>
              <a:ext uri="{FF2B5EF4-FFF2-40B4-BE49-F238E27FC236}">
                <a16:creationId xmlns:a16="http://schemas.microsoft.com/office/drawing/2014/main" id="{97CE6847-1D14-47BD-8025-1B4BFAD1AB58}"/>
              </a:ext>
            </a:extLst>
          </p:cNvPr>
          <p:cNvSpPr txBox="1"/>
          <p:nvPr/>
        </p:nvSpPr>
        <p:spPr>
          <a:xfrm>
            <a:off x="9296260" y="6001028"/>
            <a:ext cx="2707523" cy="584775"/>
          </a:xfrm>
          <a:prstGeom prst="rect">
            <a:avLst/>
          </a:prstGeom>
          <a:noFill/>
        </p:spPr>
        <p:txBody>
          <a:bodyPr wrap="square" rtlCol="0">
            <a:spAutoFit/>
          </a:bodyPr>
          <a:lstStyle/>
          <a:p>
            <a:r>
              <a:rPr kumimoji="1" lang="ja-JP" altLang="en-US" sz="1600" dirty="0"/>
              <a:t>使用ツール</a:t>
            </a:r>
            <a:r>
              <a:rPr kumimoji="1" lang="en-US" altLang="ja-JP" sz="1600" dirty="0"/>
              <a:t>: Blender</a:t>
            </a:r>
          </a:p>
          <a:p>
            <a:r>
              <a:rPr kumimoji="1" lang="ja-JP" altLang="en-US" sz="1600" dirty="0"/>
              <a:t>制作期間</a:t>
            </a:r>
            <a:r>
              <a:rPr kumimoji="1" lang="en-US" altLang="ja-JP" sz="1600" dirty="0"/>
              <a:t>: 3</a:t>
            </a:r>
            <a:r>
              <a:rPr kumimoji="1" lang="ja-JP" altLang="en-US" sz="1600" dirty="0"/>
              <a:t>ヶ月</a:t>
            </a:r>
            <a:endParaRPr kumimoji="1" lang="en-US" altLang="ja-JP" sz="1600" dirty="0"/>
          </a:p>
        </p:txBody>
      </p:sp>
      <p:sp>
        <p:nvSpPr>
          <p:cNvPr id="11" name="テキスト ボックス 10">
            <a:extLst>
              <a:ext uri="{FF2B5EF4-FFF2-40B4-BE49-F238E27FC236}">
                <a16:creationId xmlns:a16="http://schemas.microsoft.com/office/drawing/2014/main" id="{6FB08381-1429-422B-AAAA-500546659E32}"/>
              </a:ext>
            </a:extLst>
          </p:cNvPr>
          <p:cNvSpPr txBox="1"/>
          <p:nvPr/>
        </p:nvSpPr>
        <p:spPr>
          <a:xfrm>
            <a:off x="9296260" y="2930918"/>
            <a:ext cx="2831920" cy="2308324"/>
          </a:xfrm>
          <a:prstGeom prst="rect">
            <a:avLst/>
          </a:prstGeom>
          <a:noFill/>
        </p:spPr>
        <p:txBody>
          <a:bodyPr wrap="square" rtlCol="0">
            <a:spAutoFit/>
          </a:bodyPr>
          <a:lstStyle/>
          <a:p>
            <a:r>
              <a:rPr kumimoji="1" lang="ja-JP" altLang="en-US" sz="1600" dirty="0"/>
              <a:t>ポリゴン数</a:t>
            </a:r>
            <a:r>
              <a:rPr kumimoji="1" lang="en-US" altLang="ja-JP" sz="1600" dirty="0"/>
              <a:t>: 14,911</a:t>
            </a:r>
          </a:p>
          <a:p>
            <a:r>
              <a:rPr kumimoji="1" lang="ja-JP" altLang="en-US" sz="1600" dirty="0"/>
              <a:t>ボーン数</a:t>
            </a:r>
            <a:r>
              <a:rPr kumimoji="1" lang="en-US" altLang="ja-JP" sz="1600" dirty="0"/>
              <a:t>: 46</a:t>
            </a:r>
          </a:p>
          <a:p>
            <a:endParaRPr kumimoji="1" lang="en-US" altLang="ja-JP" sz="1600" dirty="0"/>
          </a:p>
          <a:p>
            <a:r>
              <a:rPr kumimoji="1" lang="ja-JP" altLang="en-US" sz="1600" dirty="0"/>
              <a:t>ゲームで動かすことを想定しているので、ポリゴン数、ボーン数共に少なく抑えてあります。</a:t>
            </a:r>
            <a:endParaRPr kumimoji="1" lang="en-US" altLang="ja-JP" sz="1600" dirty="0"/>
          </a:p>
          <a:p>
            <a:endParaRPr kumimoji="1" lang="en-US" altLang="ja-JP" sz="1600" dirty="0"/>
          </a:p>
          <a:p>
            <a:r>
              <a:rPr kumimoji="1" lang="ja-JP" altLang="en-US" sz="1600" dirty="0"/>
              <a:t>アニメーションの手間を減らすために</a:t>
            </a:r>
            <a:r>
              <a:rPr kumimoji="1" lang="en-US" altLang="ja-JP" sz="1600" dirty="0"/>
              <a:t>IK</a:t>
            </a:r>
            <a:r>
              <a:rPr kumimoji="1" lang="ja-JP" altLang="en-US" sz="1600" dirty="0"/>
              <a:t>の設定も行いました。</a:t>
            </a:r>
            <a:endParaRPr kumimoji="1" lang="en-US" altLang="ja-JP" sz="1600" dirty="0"/>
          </a:p>
        </p:txBody>
      </p:sp>
      <p:pic>
        <p:nvPicPr>
          <p:cNvPr id="5" name="図 4">
            <a:extLst>
              <a:ext uri="{FF2B5EF4-FFF2-40B4-BE49-F238E27FC236}">
                <a16:creationId xmlns:a16="http://schemas.microsoft.com/office/drawing/2014/main" id="{4738EE93-09F7-4D24-B178-56CFAC8BF028}"/>
              </a:ext>
            </a:extLst>
          </p:cNvPr>
          <p:cNvPicPr>
            <a:picLocks noChangeAspect="1"/>
          </p:cNvPicPr>
          <p:nvPr/>
        </p:nvPicPr>
        <p:blipFill>
          <a:blip r:embed="rId3"/>
          <a:stretch>
            <a:fillRect/>
          </a:stretch>
        </p:blipFill>
        <p:spPr>
          <a:xfrm>
            <a:off x="5058928" y="2930918"/>
            <a:ext cx="4111594" cy="3310084"/>
          </a:xfrm>
          <a:prstGeom prst="rect">
            <a:avLst/>
          </a:prstGeom>
        </p:spPr>
      </p:pic>
    </p:spTree>
    <p:extLst>
      <p:ext uri="{BB962C8B-B14F-4D97-AF65-F5344CB8AC3E}">
        <p14:creationId xmlns:p14="http://schemas.microsoft.com/office/powerpoint/2010/main" val="390010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アニメーションの制御</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72526" y="1925617"/>
            <a:ext cx="10442822" cy="830997"/>
          </a:xfrm>
          <a:prstGeom prst="rect">
            <a:avLst/>
          </a:prstGeom>
          <a:noFill/>
        </p:spPr>
        <p:txBody>
          <a:bodyPr wrap="square" rtlCol="0">
            <a:spAutoFit/>
          </a:bodyPr>
          <a:lstStyle/>
          <a:p>
            <a:r>
              <a:rPr kumimoji="1" lang="ja-JP" altLang="en-US" sz="1600" dirty="0"/>
              <a:t>ドールズオーダー最大の魅力はどこからでも回避行動にキャンセル出来るという仕様に由来する自由な戦闘です。</a:t>
            </a:r>
            <a:endParaRPr kumimoji="1" lang="en-US" altLang="ja-JP" sz="1600" dirty="0"/>
          </a:p>
          <a:p>
            <a:r>
              <a:rPr kumimoji="1" lang="ja-JP" altLang="en-US" sz="1600" dirty="0"/>
              <a:t>これを再現するとアニメーションコントローラーはクモの巣状になるため、管理が難しくなります。</a:t>
            </a:r>
            <a:endParaRPr kumimoji="1" lang="en-US" altLang="ja-JP" sz="1600" dirty="0"/>
          </a:p>
          <a:p>
            <a:r>
              <a:rPr kumimoji="1" lang="ja-JP" altLang="en-US" sz="1600" dirty="0"/>
              <a:t>キャンセル手段であるステップとダッシュを重ねて管理することで仕様外の挙動を防ぐよう努めています。</a:t>
            </a:r>
            <a:endParaRPr kumimoji="1" lang="en-US" altLang="ja-JP" sz="1600" dirty="0"/>
          </a:p>
        </p:txBody>
      </p:sp>
      <p:pic>
        <p:nvPicPr>
          <p:cNvPr id="3" name="録画_2022_03_05_01_01_40_380">
            <a:hlinkClick r:id="" action="ppaction://media"/>
            <a:extLst>
              <a:ext uri="{FF2B5EF4-FFF2-40B4-BE49-F238E27FC236}">
                <a16:creationId xmlns:a16="http://schemas.microsoft.com/office/drawing/2014/main" id="{E5D4EE59-5541-484B-B2C1-6B88656624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526" y="2820698"/>
            <a:ext cx="4045637" cy="2357420"/>
          </a:xfrm>
          <a:prstGeom prst="rect">
            <a:avLst/>
          </a:prstGeom>
        </p:spPr>
      </p:pic>
      <p:pic>
        <p:nvPicPr>
          <p:cNvPr id="6" name="図 5">
            <a:extLst>
              <a:ext uri="{FF2B5EF4-FFF2-40B4-BE49-F238E27FC236}">
                <a16:creationId xmlns:a16="http://schemas.microsoft.com/office/drawing/2014/main" id="{549C8935-4530-45AA-A979-6A42137F93DB}"/>
              </a:ext>
            </a:extLst>
          </p:cNvPr>
          <p:cNvPicPr>
            <a:picLocks noChangeAspect="1"/>
          </p:cNvPicPr>
          <p:nvPr/>
        </p:nvPicPr>
        <p:blipFill>
          <a:blip r:embed="rId5"/>
          <a:stretch>
            <a:fillRect/>
          </a:stretch>
        </p:blipFill>
        <p:spPr>
          <a:xfrm>
            <a:off x="4912068" y="2763799"/>
            <a:ext cx="2890637" cy="2538340"/>
          </a:xfrm>
          <a:prstGeom prst="rect">
            <a:avLst/>
          </a:prstGeom>
        </p:spPr>
      </p:pic>
      <p:pic>
        <p:nvPicPr>
          <p:cNvPr id="8" name="図 7">
            <a:extLst>
              <a:ext uri="{FF2B5EF4-FFF2-40B4-BE49-F238E27FC236}">
                <a16:creationId xmlns:a16="http://schemas.microsoft.com/office/drawing/2014/main" id="{B29C14EF-19FC-44B7-8371-C6FDA6B642F1}"/>
              </a:ext>
            </a:extLst>
          </p:cNvPr>
          <p:cNvPicPr>
            <a:picLocks noChangeAspect="1"/>
          </p:cNvPicPr>
          <p:nvPr/>
        </p:nvPicPr>
        <p:blipFill>
          <a:blip r:embed="rId6"/>
          <a:stretch>
            <a:fillRect/>
          </a:stretch>
        </p:blipFill>
        <p:spPr>
          <a:xfrm>
            <a:off x="8213819" y="2763799"/>
            <a:ext cx="2890637" cy="2539631"/>
          </a:xfrm>
          <a:prstGeom prst="rect">
            <a:avLst/>
          </a:prstGeom>
        </p:spPr>
      </p:pic>
      <p:sp>
        <p:nvSpPr>
          <p:cNvPr id="9" name="テキスト ボックス 8">
            <a:extLst>
              <a:ext uri="{FF2B5EF4-FFF2-40B4-BE49-F238E27FC236}">
                <a16:creationId xmlns:a16="http://schemas.microsoft.com/office/drawing/2014/main" id="{9869F730-AD23-46C1-89A1-6C8120C1472E}"/>
              </a:ext>
            </a:extLst>
          </p:cNvPr>
          <p:cNvSpPr txBox="1"/>
          <p:nvPr/>
        </p:nvSpPr>
        <p:spPr>
          <a:xfrm>
            <a:off x="432671" y="5579138"/>
            <a:ext cx="3634289" cy="923330"/>
          </a:xfrm>
          <a:prstGeom prst="rect">
            <a:avLst/>
          </a:prstGeom>
          <a:noFill/>
        </p:spPr>
        <p:txBody>
          <a:bodyPr wrap="square" rtlCol="0">
            <a:spAutoFit/>
          </a:bodyPr>
          <a:lstStyle/>
          <a:p>
            <a:r>
              <a:rPr kumimoji="1" lang="ja-JP" altLang="en-US"/>
              <a:t>この動画</a:t>
            </a:r>
            <a:r>
              <a:rPr kumimoji="1" lang="ja-JP" altLang="en-US" dirty="0"/>
              <a:t>の通りダッシュとステップは全ての行動からキャンセルすることが出来ます。</a:t>
            </a:r>
          </a:p>
        </p:txBody>
      </p:sp>
      <p:sp>
        <p:nvSpPr>
          <p:cNvPr id="10" name="テキスト ボックス 9">
            <a:extLst>
              <a:ext uri="{FF2B5EF4-FFF2-40B4-BE49-F238E27FC236}">
                <a16:creationId xmlns:a16="http://schemas.microsoft.com/office/drawing/2014/main" id="{52D5E91E-5568-422D-BACD-16BDA534BC63}"/>
              </a:ext>
            </a:extLst>
          </p:cNvPr>
          <p:cNvSpPr txBox="1"/>
          <p:nvPr/>
        </p:nvSpPr>
        <p:spPr>
          <a:xfrm>
            <a:off x="4761391" y="5302139"/>
            <a:ext cx="6748723" cy="1477328"/>
          </a:xfrm>
          <a:prstGeom prst="rect">
            <a:avLst/>
          </a:prstGeom>
          <a:noFill/>
        </p:spPr>
        <p:txBody>
          <a:bodyPr wrap="square" rtlCol="0">
            <a:spAutoFit/>
          </a:bodyPr>
          <a:lstStyle/>
          <a:p>
            <a:r>
              <a:rPr kumimoji="1" lang="ja-JP" altLang="en-US" dirty="0"/>
              <a:t>作成したアニメーションの極一部しかアニメーターに登録していない状態ですが、相互にキャンセルし合える使用は非常に煩雑な構造を伴います。</a:t>
            </a:r>
            <a:endParaRPr kumimoji="1" lang="en-US" altLang="ja-JP" dirty="0"/>
          </a:p>
          <a:p>
            <a:r>
              <a:rPr kumimoji="1" lang="ja-JP" altLang="en-US" dirty="0"/>
              <a:t>キャンセル出来るという共通の特性を持つステートを重ねることでスッキリとした見た目になります。</a:t>
            </a:r>
          </a:p>
        </p:txBody>
      </p:sp>
      <p:sp>
        <p:nvSpPr>
          <p:cNvPr id="11" name="テキスト ボックス 10">
            <a:extLst>
              <a:ext uri="{FF2B5EF4-FFF2-40B4-BE49-F238E27FC236}">
                <a16:creationId xmlns:a16="http://schemas.microsoft.com/office/drawing/2014/main" id="{494C1D07-ADB1-4B84-8E0F-FC0CC6AF2D02}"/>
              </a:ext>
            </a:extLst>
          </p:cNvPr>
          <p:cNvSpPr txBox="1"/>
          <p:nvPr/>
        </p:nvSpPr>
        <p:spPr>
          <a:xfrm>
            <a:off x="2113873" y="6271635"/>
            <a:ext cx="1953087" cy="461665"/>
          </a:xfrm>
          <a:prstGeom prst="rect">
            <a:avLst/>
          </a:prstGeom>
          <a:noFill/>
        </p:spPr>
        <p:txBody>
          <a:bodyPr wrap="square" rtlCol="0">
            <a:spAutoFit/>
          </a:bodyPr>
          <a:lstStyle/>
          <a:p>
            <a:r>
              <a:rPr kumimoji="1" lang="ja-JP" altLang="en-US" sz="1200" dirty="0"/>
              <a:t>使用アセット：</a:t>
            </a:r>
            <a:r>
              <a:rPr kumimoji="1" lang="en-US" altLang="ja-JP" sz="1200" dirty="0" err="1"/>
              <a:t>MagicaCloth</a:t>
            </a:r>
            <a:endParaRPr kumimoji="1" lang="en-US" altLang="ja-JP" sz="1200" dirty="0"/>
          </a:p>
          <a:p>
            <a:r>
              <a:rPr kumimoji="1" lang="en-US" altLang="ja-JP" sz="1200" dirty="0"/>
              <a:t>                   UTS2</a:t>
            </a:r>
            <a:endParaRPr kumimoji="1" lang="ja-JP" altLang="en-US" sz="1200" dirty="0"/>
          </a:p>
        </p:txBody>
      </p:sp>
    </p:spTree>
    <p:extLst>
      <p:ext uri="{BB962C8B-B14F-4D97-AF65-F5344CB8AC3E}">
        <p14:creationId xmlns:p14="http://schemas.microsoft.com/office/powerpoint/2010/main" val="4172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lang="ja-JP" altLang="en-US" dirty="0"/>
              <a:t>誘導兵装の実装にあたって</a:t>
            </a:r>
            <a:endParaRPr kumimoji="1" lang="ja-JP" altLang="en-US" dirty="0"/>
          </a:p>
        </p:txBody>
      </p:sp>
      <p:sp>
        <p:nvSpPr>
          <p:cNvPr id="4" name="テキスト ボックス 3">
            <a:extLst>
              <a:ext uri="{FF2B5EF4-FFF2-40B4-BE49-F238E27FC236}">
                <a16:creationId xmlns:a16="http://schemas.microsoft.com/office/drawing/2014/main" id="{88606573-4EAB-49AC-BC00-940E49748DA1}"/>
              </a:ext>
            </a:extLst>
          </p:cNvPr>
          <p:cNvSpPr txBox="1"/>
          <p:nvPr/>
        </p:nvSpPr>
        <p:spPr>
          <a:xfrm>
            <a:off x="272526" y="2083882"/>
            <a:ext cx="11792227" cy="584775"/>
          </a:xfrm>
          <a:prstGeom prst="rect">
            <a:avLst/>
          </a:prstGeom>
          <a:noFill/>
        </p:spPr>
        <p:txBody>
          <a:bodyPr wrap="square" rtlCol="0">
            <a:spAutoFit/>
          </a:bodyPr>
          <a:lstStyle/>
          <a:p>
            <a:r>
              <a:rPr kumimoji="1" lang="ja-JP" altLang="en-US" sz="1600" dirty="0"/>
              <a:t>本作の攻撃手段である射撃、格闘はある程度自動で追尾することにより命中を補助し、ゲームとして成立させています。</a:t>
            </a:r>
            <a:endParaRPr kumimoji="1" lang="en-US" altLang="ja-JP" sz="1600" dirty="0"/>
          </a:p>
          <a:p>
            <a:r>
              <a:rPr kumimoji="1" lang="ja-JP" altLang="en-US" sz="1600" dirty="0"/>
              <a:t>誘導兵器の実装について、多くの場合は運動方程式を用います。</a:t>
            </a:r>
            <a:endParaRPr kumimoji="1" lang="en-US" altLang="ja-JP" sz="16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74801E2-8493-427E-A9C7-992B89B21FA4}"/>
                  </a:ext>
                </a:extLst>
              </p:cNvPr>
              <p:cNvSpPr txBox="1"/>
              <p:nvPr/>
            </p:nvSpPr>
            <p:spPr>
              <a:xfrm>
                <a:off x="4179567" y="2721865"/>
                <a:ext cx="212006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pt-BR" altLang="ja-JP" i="1" smtClean="0">
                          <a:latin typeface="Cambria Math" panose="02040503050406030204" pitchFamily="18" charset="0"/>
                        </a:rPr>
                        <m:t>=</m:t>
                      </m:r>
                      <m:f>
                        <m:fPr>
                          <m:ctrlPr>
                            <a:rPr kumimoji="1" lang="pt-BR" altLang="ja-JP"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𝑎</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𝑡</m:t>
                          </m:r>
                        </m:e>
                        <m:sup>
                          <m:r>
                            <a:rPr kumimoji="1" lang="en-US" altLang="ja-JP" b="0" i="1" smtClean="0">
                              <a:latin typeface="Cambria Math" panose="02040503050406030204" pitchFamily="18" charset="0"/>
                            </a:rPr>
                            <m:t>2</m:t>
                          </m:r>
                        </m:sup>
                      </m:sSup>
                      <m:r>
                        <a:rPr kumimoji="1" lang="pt-BR" altLang="ja-JP" i="1" smtClean="0">
                          <a:latin typeface="Cambria Math" panose="02040503050406030204" pitchFamily="18" charset="0"/>
                        </a:rPr>
                        <m:t>+</m:t>
                      </m:r>
                      <m:sSub>
                        <m:sSubPr>
                          <m:ctrlPr>
                            <a:rPr kumimoji="1" lang="pt-BR"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𝑡</m:t>
                      </m:r>
                      <m:r>
                        <a:rPr kumimoji="1" lang="pt-BR" altLang="ja-JP"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sub>
                      </m:sSub>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74801E2-8493-427E-A9C7-992B89B21FA4}"/>
                  </a:ext>
                </a:extLst>
              </p:cNvPr>
              <p:cNvSpPr txBox="1">
                <a:spLocks noRot="1" noChangeAspect="1" noMove="1" noResize="1" noEditPoints="1" noAdjustHandles="1" noChangeArrowheads="1" noChangeShapeType="1" noTextEdit="1"/>
              </p:cNvSpPr>
              <p:nvPr/>
            </p:nvSpPr>
            <p:spPr>
              <a:xfrm>
                <a:off x="4179567" y="2721865"/>
                <a:ext cx="2120068" cy="51860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FA9CEA-FB54-49A0-9710-CBE2F08098D3}"/>
                  </a:ext>
                </a:extLst>
              </p:cNvPr>
              <p:cNvSpPr txBox="1"/>
              <p:nvPr/>
            </p:nvSpPr>
            <p:spPr>
              <a:xfrm>
                <a:off x="272526" y="3443654"/>
                <a:ext cx="11454876" cy="830997"/>
              </a:xfrm>
              <a:prstGeom prst="rect">
                <a:avLst/>
              </a:prstGeom>
              <a:noFill/>
            </p:spPr>
            <p:txBody>
              <a:bodyPr wrap="square" rtlCol="0">
                <a:spAutoFit/>
              </a:bodyPr>
              <a:lstStyle/>
              <a:p>
                <a:r>
                  <a:rPr kumimoji="1" lang="ja-JP" altLang="en-US" sz="1600" dirty="0"/>
                  <a:t>発射地点を</a:t>
                </a:r>
                <a:r>
                  <a:rPr kumimoji="1" lang="en-US" altLang="ja-JP" sz="1600" dirty="0"/>
                  <a:t>0</a:t>
                </a:r>
                <a:r>
                  <a:rPr kumimoji="1" lang="ja-JP" altLang="en-US" sz="1600" dirty="0"/>
                  <a:t>とした相対座標を扱うため、</a:t>
                </a:r>
                <a:r>
                  <a:rPr kumimoji="1" lang="en-US" altLang="ja-JP" sz="1600" b="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0</m:t>
                        </m:r>
                      </m:sub>
                    </m:sSub>
                    <m:r>
                      <a:rPr kumimoji="1" lang="ja-JP" altLang="en-US" sz="1600" i="1">
                        <a:latin typeface="Cambria Math" panose="02040503050406030204" pitchFamily="18" charset="0"/>
                      </a:rPr>
                      <m:t>は</m:t>
                    </m:r>
                  </m:oMath>
                </a14:m>
                <a:r>
                  <a:rPr kumimoji="1" lang="en-US" altLang="ja-JP" sz="1600" dirty="0"/>
                  <a:t>0</a:t>
                </a:r>
                <a:r>
                  <a:rPr kumimoji="1" lang="ja-JP" altLang="en-US" sz="1600" dirty="0"/>
                  <a:t>と考えます。</a:t>
                </a:r>
                <a:endParaRPr kumimoji="1" lang="en-US" altLang="ja-JP" sz="1600" dirty="0"/>
              </a:p>
              <a:p>
                <a:r>
                  <a:rPr kumimoji="1" lang="ja-JP" altLang="en-US" sz="1600" dirty="0"/>
                  <a:t>この式は加速度</a:t>
                </a:r>
                <a:r>
                  <a:rPr kumimoji="1" lang="en-US" altLang="ja-JP" sz="1600" dirty="0"/>
                  <a:t>a</a:t>
                </a:r>
                <a:r>
                  <a:rPr kumimoji="1" lang="ja-JP" altLang="en-US" sz="1600" dirty="0"/>
                  <a:t>と初速度</a:t>
                </a:r>
                <a14:m>
                  <m:oMath xmlns:m="http://schemas.openxmlformats.org/officeDocument/2006/math">
                    <m:sSub>
                      <m:sSubPr>
                        <m:ctrlPr>
                          <a:rPr kumimoji="1" lang="pt-BR" altLang="ja-JP" sz="160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0</m:t>
                        </m:r>
                      </m:sub>
                    </m:sSub>
                  </m:oMath>
                </a14:m>
                <a:r>
                  <a:rPr kumimoji="1" lang="ja-JP" altLang="en-US" sz="1600" dirty="0"/>
                  <a:t>を与えた場合、時刻</a:t>
                </a:r>
                <a:r>
                  <a:rPr kumimoji="1" lang="en-US" altLang="ja-JP" sz="1600" dirty="0"/>
                  <a:t>t</a:t>
                </a:r>
                <a:r>
                  <a:rPr kumimoji="1" lang="ja-JP" altLang="en-US" sz="1600" dirty="0"/>
                  <a:t>では</a:t>
                </a:r>
                <a:r>
                  <a:rPr kumimoji="1" lang="en-US" altLang="ja-JP" sz="1600" dirty="0"/>
                  <a:t>x</a:t>
                </a:r>
                <a:r>
                  <a:rPr kumimoji="1" lang="ja-JP" altLang="en-US" sz="1600" dirty="0"/>
                  <a:t>の位置にいることを表します。</a:t>
                </a:r>
                <a:endParaRPr kumimoji="1" lang="en-US" altLang="ja-JP" sz="1600" dirty="0"/>
              </a:p>
              <a:p>
                <a:r>
                  <a:rPr kumimoji="1" lang="ja-JP" altLang="en-US" sz="1600" dirty="0"/>
                  <a:t>変形すると、</a:t>
                </a:r>
                <a:endParaRPr kumimoji="1" lang="en-US" altLang="ja-JP" sz="1600" dirty="0"/>
              </a:p>
            </p:txBody>
          </p:sp>
        </mc:Choice>
        <mc:Fallback xmlns="">
          <p:sp>
            <p:nvSpPr>
              <p:cNvPr id="6" name="テキスト ボックス 5">
                <a:extLst>
                  <a:ext uri="{FF2B5EF4-FFF2-40B4-BE49-F238E27FC236}">
                    <a16:creationId xmlns:a16="http://schemas.microsoft.com/office/drawing/2014/main" id="{53FA9CEA-FB54-49A0-9710-CBE2F08098D3}"/>
                  </a:ext>
                </a:extLst>
              </p:cNvPr>
              <p:cNvSpPr txBox="1">
                <a:spLocks noRot="1" noChangeAspect="1" noMove="1" noResize="1" noEditPoints="1" noAdjustHandles="1" noChangeArrowheads="1" noChangeShapeType="1" noTextEdit="1"/>
              </p:cNvSpPr>
              <p:nvPr/>
            </p:nvSpPr>
            <p:spPr>
              <a:xfrm>
                <a:off x="272526" y="3443654"/>
                <a:ext cx="11454876" cy="830997"/>
              </a:xfrm>
              <a:prstGeom prst="rect">
                <a:avLst/>
              </a:prstGeom>
              <a:blipFill>
                <a:blip r:embed="rId3"/>
                <a:stretch>
                  <a:fillRect l="-319" t="-2941" b="-80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57728E0-82F1-46A8-9ACC-238E95D77445}"/>
                  </a:ext>
                </a:extLst>
              </p:cNvPr>
              <p:cNvSpPr txBox="1"/>
              <p:nvPr/>
            </p:nvSpPr>
            <p:spPr>
              <a:xfrm>
                <a:off x="4179567" y="4284298"/>
                <a:ext cx="155805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r>
                        <a:rPr kumimoji="1" lang="pt-BR" altLang="ja-JP" i="1" smtClean="0">
                          <a:latin typeface="Cambria Math" panose="02040503050406030204" pitchFamily="18" charset="0"/>
                        </a:rPr>
                        <m:t>=</m:t>
                      </m:r>
                      <m:f>
                        <m:fPr>
                          <m:ctrlPr>
                            <a:rPr kumimoji="1" lang="pt-BR" altLang="ja-JP" i="1" smtClean="0">
                              <a:latin typeface="Cambria Math" panose="02040503050406030204" pitchFamily="18" charset="0"/>
                            </a:rPr>
                          </m:ctrlPr>
                        </m:fPr>
                        <m:num>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Sub>
                            <m:sSubPr>
                              <m:ctrlPr>
                                <a:rPr kumimoji="1" lang="pt-BR" altLang="ja-JP" i="1">
                                  <a:latin typeface="Cambria Math" panose="02040503050406030204" pitchFamily="18" charset="0"/>
                                </a:rPr>
                              </m:ctrlPr>
                            </m:sSubPr>
                            <m:e>
                              <m:r>
                                <a:rPr kumimoji="1" lang="en-US" altLang="ja-JP" i="1">
                                  <a:latin typeface="Cambria Math" panose="02040503050406030204" pitchFamily="18" charset="0"/>
                                </a:rPr>
                                <m:t>𝑣</m:t>
                              </m:r>
                            </m:e>
                            <m:sub>
                              <m:r>
                                <a:rPr kumimoji="1" lang="en-US" altLang="ja-JP" i="1">
                                  <a:latin typeface="Cambria Math" panose="02040503050406030204" pitchFamily="18" charset="0"/>
                                </a:rPr>
                                <m:t>0</m:t>
                              </m:r>
                            </m:sub>
                          </m:sSub>
                          <m:r>
                            <a:rPr kumimoji="1" lang="en-US" altLang="ja-JP" i="1">
                              <a:latin typeface="Cambria Math" panose="02040503050406030204" pitchFamily="18" charset="0"/>
                            </a:rPr>
                            <m:t>𝑡</m:t>
                          </m:r>
                          <m:r>
                            <a:rPr kumimoji="1" lang="en-US" altLang="ja-JP" b="0" i="1" smtClean="0">
                              <a:latin typeface="Cambria Math" panose="02040503050406030204" pitchFamily="18" charset="0"/>
                            </a:rPr>
                            <m:t>)</m:t>
                          </m:r>
                        </m:num>
                        <m:den>
                          <m:sSup>
                            <m:sSupPr>
                              <m:ctrlPr>
                                <a:rPr kumimoji="1" lang="en-US" altLang="ja-JP" i="1">
                                  <a:latin typeface="Cambria Math" panose="02040503050406030204" pitchFamily="18" charset="0"/>
                                </a:rPr>
                              </m:ctrlPr>
                            </m:sSupPr>
                            <m:e>
                              <m:r>
                                <a:rPr kumimoji="1" lang="en-US" altLang="ja-JP" i="1">
                                  <a:latin typeface="Cambria Math" panose="02040503050406030204" pitchFamily="18" charset="0"/>
                                </a:rPr>
                                <m:t>𝑡</m:t>
                              </m:r>
                            </m:e>
                            <m:sup>
                              <m:r>
                                <a:rPr kumimoji="1" lang="en-US" altLang="ja-JP" i="1">
                                  <a:latin typeface="Cambria Math" panose="02040503050406030204" pitchFamily="18" charset="0"/>
                                </a:rPr>
                                <m:t>2</m:t>
                              </m:r>
                            </m:sup>
                          </m:sSup>
                        </m:den>
                      </m:f>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957728E0-82F1-46A8-9ACC-238E95D77445}"/>
                  </a:ext>
                </a:extLst>
              </p:cNvPr>
              <p:cNvSpPr txBox="1">
                <a:spLocks noRot="1" noChangeAspect="1" noMove="1" noResize="1" noEditPoints="1" noAdjustHandles="1" noChangeArrowheads="1" noChangeShapeType="1" noTextEdit="1"/>
              </p:cNvSpPr>
              <p:nvPr/>
            </p:nvSpPr>
            <p:spPr>
              <a:xfrm>
                <a:off x="4179567" y="4284298"/>
                <a:ext cx="1558054" cy="527580"/>
              </a:xfrm>
              <a:prstGeom prst="rect">
                <a:avLst/>
              </a:prstGeom>
              <a:blipFill>
                <a:blip r:embed="rId4"/>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BF93ED8-8A53-4EC6-AE86-EBB13C38C798}"/>
              </a:ext>
            </a:extLst>
          </p:cNvPr>
          <p:cNvSpPr txBox="1"/>
          <p:nvPr/>
        </p:nvSpPr>
        <p:spPr>
          <a:xfrm>
            <a:off x="272526" y="5015063"/>
            <a:ext cx="11454876" cy="830997"/>
          </a:xfrm>
          <a:prstGeom prst="rect">
            <a:avLst/>
          </a:prstGeom>
          <a:noFill/>
        </p:spPr>
        <p:txBody>
          <a:bodyPr wrap="square" rtlCol="0">
            <a:spAutoFit/>
          </a:bodyPr>
          <a:lstStyle/>
          <a:p>
            <a:r>
              <a:rPr kumimoji="1" lang="ja-JP" altLang="en-US" sz="1600" dirty="0"/>
              <a:t>ある時刻</a:t>
            </a:r>
            <a:r>
              <a:rPr kumimoji="1" lang="en-US" altLang="ja-JP" sz="1600" dirty="0"/>
              <a:t>t</a:t>
            </a:r>
            <a:r>
              <a:rPr kumimoji="1" lang="ja-JP" altLang="en-US" sz="1600" dirty="0"/>
              <a:t>において、特定の位置</a:t>
            </a:r>
            <a:r>
              <a:rPr kumimoji="1" lang="en-US" altLang="ja-JP" sz="1600" dirty="0"/>
              <a:t>x</a:t>
            </a:r>
            <a:r>
              <a:rPr kumimoji="1" lang="ja-JP" altLang="en-US" sz="1600" dirty="0"/>
              <a:t>に到達するために必要な加速度</a:t>
            </a:r>
            <a:r>
              <a:rPr kumimoji="1" lang="en-US" altLang="ja-JP" sz="1600" dirty="0"/>
              <a:t>a</a:t>
            </a:r>
            <a:r>
              <a:rPr kumimoji="1" lang="ja-JP" altLang="en-US" sz="1600" dirty="0"/>
              <a:t>を算出していると解釈できます。</a:t>
            </a:r>
            <a:endParaRPr kumimoji="1" lang="en-US" altLang="ja-JP" sz="1600" dirty="0"/>
          </a:p>
          <a:p>
            <a:r>
              <a:rPr kumimoji="1" lang="ja-JP" altLang="en-US" sz="1600" dirty="0"/>
              <a:t>予め</a:t>
            </a:r>
            <a:r>
              <a:rPr kumimoji="1" lang="en-US" altLang="ja-JP" sz="1600" dirty="0"/>
              <a:t>t</a:t>
            </a:r>
            <a:r>
              <a:rPr kumimoji="1" lang="ja-JP" altLang="en-US" sz="1600" dirty="0"/>
              <a:t>秒後に着弾すると決めておくことで、毎フレーム計算した加速度に経過時間の</a:t>
            </a:r>
            <a:r>
              <a:rPr kumimoji="1" lang="en-US" altLang="ja-JP" sz="1600" dirty="0"/>
              <a:t>2</a:t>
            </a:r>
            <a:r>
              <a:rPr kumimoji="1" lang="ja-JP" altLang="en-US" sz="1600" dirty="0"/>
              <a:t>乗を乗じ、</a:t>
            </a:r>
            <a:r>
              <a:rPr kumimoji="1" lang="en-US" altLang="ja-JP" sz="1600" dirty="0"/>
              <a:t>translate</a:t>
            </a:r>
            <a:r>
              <a:rPr kumimoji="1" lang="ja-JP" altLang="en-US" sz="1600" dirty="0"/>
              <a:t>で弾頭に移動を与えることで誘導を再現できます。</a:t>
            </a:r>
            <a:endParaRPr kumimoji="1" lang="en-US" altLang="ja-JP" sz="1600" dirty="0"/>
          </a:p>
        </p:txBody>
      </p:sp>
      <p:sp>
        <p:nvSpPr>
          <p:cNvPr id="3" name="テキスト ボックス 2">
            <a:extLst>
              <a:ext uri="{FF2B5EF4-FFF2-40B4-BE49-F238E27FC236}">
                <a16:creationId xmlns:a16="http://schemas.microsoft.com/office/drawing/2014/main" id="{A286081A-99EB-4C2C-9621-AC63A74192E0}"/>
              </a:ext>
            </a:extLst>
          </p:cNvPr>
          <p:cNvSpPr txBox="1"/>
          <p:nvPr/>
        </p:nvSpPr>
        <p:spPr>
          <a:xfrm>
            <a:off x="2660638" y="5885122"/>
            <a:ext cx="4983036" cy="400110"/>
          </a:xfrm>
          <a:prstGeom prst="rect">
            <a:avLst/>
          </a:prstGeom>
          <a:noFill/>
        </p:spPr>
        <p:txBody>
          <a:bodyPr wrap="square" rtlCol="0">
            <a:spAutoFit/>
          </a:bodyPr>
          <a:lstStyle/>
          <a:p>
            <a:r>
              <a:rPr kumimoji="1" lang="ja-JP" altLang="en-US" sz="2000" dirty="0"/>
              <a:t>一方でこの手法には</a:t>
            </a:r>
            <a:r>
              <a:rPr kumimoji="1" lang="en-US" altLang="ja-JP" sz="2000" dirty="0"/>
              <a:t>2</a:t>
            </a:r>
            <a:r>
              <a:rPr kumimoji="1" lang="ja-JP" altLang="en-US" sz="2000" dirty="0"/>
              <a:t>つの欠点があります。</a:t>
            </a:r>
            <a:endParaRPr kumimoji="1" lang="en-US" altLang="ja-JP" sz="2000" dirty="0"/>
          </a:p>
        </p:txBody>
      </p:sp>
    </p:spTree>
    <p:extLst>
      <p:ext uri="{BB962C8B-B14F-4D97-AF65-F5344CB8AC3E}">
        <p14:creationId xmlns:p14="http://schemas.microsoft.com/office/powerpoint/2010/main" val="91469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2" y="467478"/>
            <a:ext cx="6983144" cy="1080938"/>
          </a:xfrm>
        </p:spPr>
        <p:txBody>
          <a:bodyPr/>
          <a:lstStyle/>
          <a:p>
            <a:r>
              <a:rPr kumimoji="1" lang="ja-JP" altLang="en-US" dirty="0"/>
              <a:t>運動方程式を用いた誘導の欠点</a:t>
            </a:r>
          </a:p>
        </p:txBody>
      </p:sp>
      <p:sp>
        <p:nvSpPr>
          <p:cNvPr id="9" name="テキスト ボックス 8">
            <a:extLst>
              <a:ext uri="{FF2B5EF4-FFF2-40B4-BE49-F238E27FC236}">
                <a16:creationId xmlns:a16="http://schemas.microsoft.com/office/drawing/2014/main" id="{85BACD1D-EC51-44BF-B71D-0E0A8D1A6B92}"/>
              </a:ext>
            </a:extLst>
          </p:cNvPr>
          <p:cNvSpPr txBox="1"/>
          <p:nvPr/>
        </p:nvSpPr>
        <p:spPr>
          <a:xfrm>
            <a:off x="827691" y="1635593"/>
            <a:ext cx="5886260" cy="4031873"/>
          </a:xfrm>
          <a:prstGeom prst="rect">
            <a:avLst/>
          </a:prstGeom>
          <a:noFill/>
        </p:spPr>
        <p:txBody>
          <a:bodyPr wrap="square" rtlCol="0">
            <a:spAutoFit/>
          </a:bodyPr>
          <a:lstStyle/>
          <a:p>
            <a:r>
              <a:rPr kumimoji="1" lang="ja-JP" altLang="en-US" sz="1600" dirty="0"/>
              <a:t>① 弾の種類が少ない</a:t>
            </a:r>
            <a:endParaRPr kumimoji="1" lang="en-US" altLang="ja-JP" sz="1600" dirty="0"/>
          </a:p>
          <a:p>
            <a:r>
              <a:rPr kumimoji="1" lang="ja-JP" altLang="en-US" sz="1600" dirty="0"/>
              <a:t>　この手法は</a:t>
            </a:r>
            <a:r>
              <a:rPr kumimoji="1" lang="en-US" altLang="ja-JP" sz="1600" dirty="0"/>
              <a:t>t</a:t>
            </a:r>
            <a:r>
              <a:rPr kumimoji="1" lang="ja-JP" altLang="en-US" sz="1600" dirty="0"/>
              <a:t>秒後に着弾するという事を設定しており、着弾に必要な合力を計算しています。</a:t>
            </a:r>
            <a:endParaRPr kumimoji="1" lang="en-US" altLang="ja-JP" sz="1600" dirty="0"/>
          </a:p>
          <a:p>
            <a:r>
              <a:rPr kumimoji="1" lang="ja-JP" altLang="en-US" sz="1600" dirty="0"/>
              <a:t>　着弾時刻</a:t>
            </a:r>
            <a:r>
              <a:rPr kumimoji="1" lang="en-US" altLang="ja-JP" sz="1600" dirty="0"/>
              <a:t>t</a:t>
            </a:r>
            <a:r>
              <a:rPr kumimoji="1" lang="ja-JP" altLang="en-US" sz="1600" dirty="0"/>
              <a:t>が小さい値のとき高弾速・強誘導となり、大きければ低弾速・強誘導となります。</a:t>
            </a:r>
            <a:endParaRPr kumimoji="1" lang="en-US" altLang="ja-JP" sz="1600" dirty="0"/>
          </a:p>
          <a:p>
            <a:r>
              <a:rPr kumimoji="1" lang="ja-JP" altLang="en-US" sz="1600" dirty="0"/>
              <a:t>　加速度に制限をかけることで誘導性能を落とすことは可能ですが、弾速も同時に低下してしまいます。</a:t>
            </a:r>
            <a:endParaRPr kumimoji="1" lang="en-US" altLang="ja-JP" sz="1600" dirty="0"/>
          </a:p>
          <a:p>
            <a:r>
              <a:rPr kumimoji="1" lang="ja-JP" altLang="en-US" sz="1600" dirty="0"/>
              <a:t>　従って、高弾速・弱誘導の狙撃を作ることは出来ません。</a:t>
            </a:r>
            <a:endParaRPr kumimoji="1" lang="en-US" altLang="ja-JP" sz="1600" dirty="0"/>
          </a:p>
          <a:p>
            <a:endParaRPr kumimoji="1" lang="en-US" altLang="ja-JP" sz="1600" dirty="0"/>
          </a:p>
          <a:p>
            <a:endParaRPr kumimoji="1" lang="en-US" altLang="ja-JP" sz="1600" dirty="0"/>
          </a:p>
          <a:p>
            <a:r>
              <a:rPr kumimoji="1" lang="ja-JP" altLang="en-US" sz="1600" dirty="0"/>
              <a:t>② 弾の加減速が発生する</a:t>
            </a:r>
            <a:endParaRPr kumimoji="1" lang="en-US" altLang="ja-JP" sz="1600" dirty="0"/>
          </a:p>
          <a:p>
            <a:r>
              <a:rPr kumimoji="1" lang="ja-JP" altLang="en-US" sz="1600" dirty="0"/>
              <a:t>　運動方程式では相手との相対位置から</a:t>
            </a:r>
            <a:r>
              <a:rPr kumimoji="1" lang="en-US" altLang="ja-JP" sz="1600" dirty="0"/>
              <a:t>t</a:t>
            </a:r>
            <a:r>
              <a:rPr kumimoji="1" lang="ja-JP" altLang="en-US" sz="1600" dirty="0"/>
              <a:t>秒後に着弾させるために必要な加速度を求めています。</a:t>
            </a:r>
            <a:endParaRPr kumimoji="1" lang="en-US" altLang="ja-JP" sz="1600" dirty="0"/>
          </a:p>
          <a:p>
            <a:r>
              <a:rPr kumimoji="1" lang="ja-JP" altLang="en-US" sz="1600" dirty="0"/>
              <a:t>　そのため、相手が遠のく動きをすれば弾頭は急加速し、逆に近付いてくれば急減速します。</a:t>
            </a:r>
            <a:endParaRPr kumimoji="1" lang="en-US" altLang="ja-JP" sz="1600" dirty="0"/>
          </a:p>
          <a:p>
            <a:r>
              <a:rPr kumimoji="1" lang="ja-JP" altLang="en-US" sz="1600" dirty="0"/>
              <a:t>　現実の弾は等速運動なのでこの挙動は不自然に見えます。</a:t>
            </a:r>
            <a:endParaRPr kumimoji="1" lang="en-US" altLang="ja-JP" sz="1600" dirty="0"/>
          </a:p>
        </p:txBody>
      </p:sp>
      <p:pic>
        <p:nvPicPr>
          <p:cNvPr id="3" name="録画_2022_03_04_21_42_46_622">
            <a:hlinkClick r:id="" action="ppaction://media"/>
            <a:extLst>
              <a:ext uri="{FF2B5EF4-FFF2-40B4-BE49-F238E27FC236}">
                <a16:creationId xmlns:a16="http://schemas.microsoft.com/office/drawing/2014/main" id="{90BF31C6-715D-4A6E-B5B7-1A8E4789559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44796" y="1615352"/>
            <a:ext cx="1829816" cy="1454222"/>
          </a:xfrm>
          <a:prstGeom prst="rect">
            <a:avLst/>
          </a:prstGeom>
        </p:spPr>
      </p:pic>
      <p:sp>
        <p:nvSpPr>
          <p:cNvPr id="4" name="テキスト ボックス 3">
            <a:extLst>
              <a:ext uri="{FF2B5EF4-FFF2-40B4-BE49-F238E27FC236}">
                <a16:creationId xmlns:a16="http://schemas.microsoft.com/office/drawing/2014/main" id="{6AF79070-CCB0-40FF-AF23-B0F0ED0FBB32}"/>
              </a:ext>
            </a:extLst>
          </p:cNvPr>
          <p:cNvSpPr txBox="1"/>
          <p:nvPr/>
        </p:nvSpPr>
        <p:spPr>
          <a:xfrm>
            <a:off x="9278153" y="2019297"/>
            <a:ext cx="2361461" cy="646331"/>
          </a:xfrm>
          <a:prstGeom prst="rect">
            <a:avLst/>
          </a:prstGeom>
          <a:noFill/>
        </p:spPr>
        <p:txBody>
          <a:bodyPr wrap="square" rtlCol="0">
            <a:spAutoFit/>
          </a:bodyPr>
          <a:lstStyle/>
          <a:p>
            <a:r>
              <a:rPr kumimoji="1" lang="ja-JP" altLang="en-US" sz="1200" dirty="0"/>
              <a:t>動画</a:t>
            </a:r>
            <a:r>
              <a:rPr kumimoji="1" lang="en-US" altLang="ja-JP" sz="1200" dirty="0"/>
              <a:t>1</a:t>
            </a:r>
          </a:p>
          <a:p>
            <a:r>
              <a:rPr kumimoji="1" lang="ja-JP" altLang="en-US" sz="1200" dirty="0"/>
              <a:t>運動方程式を用いた誘導</a:t>
            </a:r>
            <a:endParaRPr kumimoji="1" lang="en-US" altLang="ja-JP" sz="1200" dirty="0"/>
          </a:p>
          <a:p>
            <a:r>
              <a:rPr kumimoji="1" lang="ja-JP" altLang="en-US" sz="1200" dirty="0"/>
              <a:t>赤がターゲット、青が弾頭です。</a:t>
            </a:r>
            <a:endParaRPr kumimoji="1" lang="en-US" altLang="ja-JP" sz="1200" dirty="0"/>
          </a:p>
        </p:txBody>
      </p:sp>
      <p:pic>
        <p:nvPicPr>
          <p:cNvPr id="5" name="録画_2022_03_04_21_31_03_826">
            <a:hlinkClick r:id="" action="ppaction://media"/>
            <a:extLst>
              <a:ext uri="{FF2B5EF4-FFF2-40B4-BE49-F238E27FC236}">
                <a16:creationId xmlns:a16="http://schemas.microsoft.com/office/drawing/2014/main" id="{853BC3C1-5FE3-4B70-9706-7A45077CAA9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344796" y="3275825"/>
            <a:ext cx="1829817" cy="1454223"/>
          </a:xfrm>
          <a:prstGeom prst="rect">
            <a:avLst/>
          </a:prstGeom>
        </p:spPr>
      </p:pic>
      <p:sp>
        <p:nvSpPr>
          <p:cNvPr id="7" name="テキスト ボックス 6">
            <a:extLst>
              <a:ext uri="{FF2B5EF4-FFF2-40B4-BE49-F238E27FC236}">
                <a16:creationId xmlns:a16="http://schemas.microsoft.com/office/drawing/2014/main" id="{E5DD1BF8-5612-424C-A1BC-652DD39506AF}"/>
              </a:ext>
            </a:extLst>
          </p:cNvPr>
          <p:cNvSpPr txBox="1"/>
          <p:nvPr/>
        </p:nvSpPr>
        <p:spPr>
          <a:xfrm>
            <a:off x="9341777" y="3495104"/>
            <a:ext cx="2492160" cy="1015663"/>
          </a:xfrm>
          <a:prstGeom prst="rect">
            <a:avLst/>
          </a:prstGeom>
          <a:noFill/>
        </p:spPr>
        <p:txBody>
          <a:bodyPr wrap="square" rtlCol="0">
            <a:spAutoFit/>
          </a:bodyPr>
          <a:lstStyle/>
          <a:p>
            <a:r>
              <a:rPr kumimoji="1" lang="ja-JP" altLang="en-US" sz="1200" dirty="0"/>
              <a:t>動画</a:t>
            </a:r>
            <a:r>
              <a:rPr kumimoji="1" lang="en-US" altLang="ja-JP" sz="1200" dirty="0"/>
              <a:t>2</a:t>
            </a:r>
          </a:p>
          <a:p>
            <a:r>
              <a:rPr kumimoji="1" lang="ja-JP" altLang="en-US" sz="1200" dirty="0"/>
              <a:t>敵が近付いてくるとき、弾速が遅くなっていることが分かります。</a:t>
            </a:r>
            <a:endParaRPr kumimoji="1" lang="en-US" altLang="ja-JP" sz="1200" dirty="0"/>
          </a:p>
          <a:p>
            <a:r>
              <a:rPr kumimoji="1" lang="ja-JP" altLang="en-US" sz="1200" dirty="0"/>
              <a:t>弾の挙動に関するパラメーターは動画</a:t>
            </a:r>
            <a:r>
              <a:rPr kumimoji="1" lang="en-US" altLang="ja-JP" sz="1200" dirty="0"/>
              <a:t>3</a:t>
            </a:r>
            <a:r>
              <a:rPr kumimoji="1" lang="ja-JP" altLang="en-US" sz="1200" dirty="0"/>
              <a:t>とすべて同じに設定しています。</a:t>
            </a:r>
            <a:endParaRPr kumimoji="1" lang="en-US" altLang="ja-JP" sz="1200" dirty="0"/>
          </a:p>
        </p:txBody>
      </p:sp>
      <p:pic>
        <p:nvPicPr>
          <p:cNvPr id="6" name="録画_2022_03_04_21_41_29_529">
            <a:hlinkClick r:id="" action="ppaction://media"/>
            <a:extLst>
              <a:ext uri="{FF2B5EF4-FFF2-40B4-BE49-F238E27FC236}">
                <a16:creationId xmlns:a16="http://schemas.microsoft.com/office/drawing/2014/main" id="{50066D1F-C43A-4B96-BD72-5C81E551DE0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344795" y="4936299"/>
            <a:ext cx="1829817" cy="1454223"/>
          </a:xfrm>
          <a:prstGeom prst="rect">
            <a:avLst/>
          </a:prstGeom>
        </p:spPr>
      </p:pic>
      <p:sp>
        <p:nvSpPr>
          <p:cNvPr id="10" name="テキスト ボックス 9">
            <a:extLst>
              <a:ext uri="{FF2B5EF4-FFF2-40B4-BE49-F238E27FC236}">
                <a16:creationId xmlns:a16="http://schemas.microsoft.com/office/drawing/2014/main" id="{AEA258E8-B02F-44AA-A53E-63A4EEF2BF88}"/>
              </a:ext>
            </a:extLst>
          </p:cNvPr>
          <p:cNvSpPr txBox="1"/>
          <p:nvPr/>
        </p:nvSpPr>
        <p:spPr>
          <a:xfrm>
            <a:off x="9341777" y="5063245"/>
            <a:ext cx="2492160" cy="1200329"/>
          </a:xfrm>
          <a:prstGeom prst="rect">
            <a:avLst/>
          </a:prstGeom>
          <a:noFill/>
        </p:spPr>
        <p:txBody>
          <a:bodyPr wrap="square" rtlCol="0">
            <a:spAutoFit/>
          </a:bodyPr>
          <a:lstStyle/>
          <a:p>
            <a:r>
              <a:rPr kumimoji="1" lang="ja-JP" altLang="en-US" sz="1200" dirty="0"/>
              <a:t>動画</a:t>
            </a:r>
            <a:r>
              <a:rPr kumimoji="1" lang="en-US" altLang="ja-JP" sz="1200" dirty="0"/>
              <a:t>3</a:t>
            </a:r>
          </a:p>
          <a:p>
            <a:r>
              <a:rPr kumimoji="1" lang="ja-JP" altLang="en-US" sz="1200" dirty="0"/>
              <a:t>敵が離れていくとき、それに合わせて加速が発生している様子が分かります。</a:t>
            </a:r>
            <a:endParaRPr kumimoji="1" lang="en-US" altLang="ja-JP" sz="1200" dirty="0"/>
          </a:p>
          <a:p>
            <a:r>
              <a:rPr kumimoji="1" lang="ja-JP" altLang="en-US" sz="1200" dirty="0"/>
              <a:t>パラメーターの条件は動画</a:t>
            </a:r>
            <a:r>
              <a:rPr kumimoji="1" lang="en-US" altLang="ja-JP" sz="1200" dirty="0"/>
              <a:t>2</a:t>
            </a:r>
            <a:r>
              <a:rPr kumimoji="1" lang="ja-JP" altLang="en-US" sz="1200" dirty="0"/>
              <a:t>と同じに設定しています。</a:t>
            </a:r>
            <a:endParaRPr kumimoji="1" lang="en-US" altLang="ja-JP" sz="1200" dirty="0"/>
          </a:p>
        </p:txBody>
      </p:sp>
      <p:sp>
        <p:nvSpPr>
          <p:cNvPr id="8" name="テキスト ボックス 7">
            <a:extLst>
              <a:ext uri="{FF2B5EF4-FFF2-40B4-BE49-F238E27FC236}">
                <a16:creationId xmlns:a16="http://schemas.microsoft.com/office/drawing/2014/main" id="{51F7EE68-A540-4938-BCE5-301034EBD87A}"/>
              </a:ext>
            </a:extLst>
          </p:cNvPr>
          <p:cNvSpPr txBox="1"/>
          <p:nvPr/>
        </p:nvSpPr>
        <p:spPr>
          <a:xfrm>
            <a:off x="827691" y="6098134"/>
            <a:ext cx="5973942" cy="584775"/>
          </a:xfrm>
          <a:prstGeom prst="rect">
            <a:avLst/>
          </a:prstGeom>
          <a:noFill/>
        </p:spPr>
        <p:txBody>
          <a:bodyPr wrap="square" rtlCol="0">
            <a:spAutoFit/>
          </a:bodyPr>
          <a:lstStyle/>
          <a:p>
            <a:r>
              <a:rPr kumimoji="1" lang="en-US" altLang="ja-JP" sz="1600" dirty="0"/>
              <a:t>Ex. </a:t>
            </a:r>
            <a:r>
              <a:rPr kumimoji="1" lang="ja-JP" altLang="en-US" sz="1600" dirty="0"/>
              <a:t>毎フレーム敵の方向へ向き直らせて前進する方法も知られていますが、初速を与えることが出来ないという欠点が存在します。</a:t>
            </a:r>
          </a:p>
        </p:txBody>
      </p:sp>
    </p:spTree>
    <p:extLst>
      <p:ext uri="{BB962C8B-B14F-4D97-AF65-F5344CB8AC3E}">
        <p14:creationId xmlns:p14="http://schemas.microsoft.com/office/powerpoint/2010/main" val="253693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3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欠点を解消した誘導のアルゴリズム</a:t>
            </a:r>
          </a:p>
        </p:txBody>
      </p:sp>
      <p:sp>
        <p:nvSpPr>
          <p:cNvPr id="9" name="テキスト ボックス 8">
            <a:extLst>
              <a:ext uri="{FF2B5EF4-FFF2-40B4-BE49-F238E27FC236}">
                <a16:creationId xmlns:a16="http://schemas.microsoft.com/office/drawing/2014/main" id="{85BACD1D-EC51-44BF-B71D-0E0A8D1A6B92}"/>
              </a:ext>
            </a:extLst>
          </p:cNvPr>
          <p:cNvSpPr txBox="1"/>
          <p:nvPr/>
        </p:nvSpPr>
        <p:spPr>
          <a:xfrm>
            <a:off x="1978982" y="1650803"/>
            <a:ext cx="9073718" cy="646331"/>
          </a:xfrm>
          <a:prstGeom prst="rect">
            <a:avLst/>
          </a:prstGeom>
          <a:noFill/>
        </p:spPr>
        <p:txBody>
          <a:bodyPr wrap="square" rtlCol="0">
            <a:spAutoFit/>
          </a:bodyPr>
          <a:lstStyle/>
          <a:p>
            <a:r>
              <a:rPr kumimoji="1" lang="en-US" altLang="ja-JP" dirty="0"/>
              <a:t>2</a:t>
            </a:r>
            <a:r>
              <a:rPr kumimoji="1" lang="ja-JP" altLang="en-US" dirty="0"/>
              <a:t>つの欠点がどうしても気になった為、別の方法で弾を誘導させることを考えました。</a:t>
            </a:r>
            <a:endParaRPr kumimoji="1" lang="en-US" altLang="ja-JP" dirty="0"/>
          </a:p>
          <a:p>
            <a:r>
              <a:rPr kumimoji="1" lang="ja-JP" altLang="en-US" dirty="0"/>
              <a:t>私が提案する誘導は軸への投射を用います。</a:t>
            </a:r>
            <a:endParaRPr kumimoji="1" lang="en-US" altLang="ja-JP" dirty="0"/>
          </a:p>
        </p:txBody>
      </p:sp>
      <p:pic>
        <p:nvPicPr>
          <p:cNvPr id="5" name="図 4">
            <a:extLst>
              <a:ext uri="{FF2B5EF4-FFF2-40B4-BE49-F238E27FC236}">
                <a16:creationId xmlns:a16="http://schemas.microsoft.com/office/drawing/2014/main" id="{019A5B73-0521-450C-94DC-DEDD6DE6D4BC}"/>
              </a:ext>
            </a:extLst>
          </p:cNvPr>
          <p:cNvPicPr>
            <a:picLocks noChangeAspect="1"/>
          </p:cNvPicPr>
          <p:nvPr/>
        </p:nvPicPr>
        <p:blipFill>
          <a:blip r:embed="rId2"/>
          <a:stretch>
            <a:fillRect/>
          </a:stretch>
        </p:blipFill>
        <p:spPr>
          <a:xfrm>
            <a:off x="1367485" y="2335278"/>
            <a:ext cx="1376780" cy="1374922"/>
          </a:xfrm>
          <a:prstGeom prst="rect">
            <a:avLst/>
          </a:prstGeom>
        </p:spPr>
      </p:pic>
      <p:sp>
        <p:nvSpPr>
          <p:cNvPr id="7" name="テキスト ボックス 6">
            <a:extLst>
              <a:ext uri="{FF2B5EF4-FFF2-40B4-BE49-F238E27FC236}">
                <a16:creationId xmlns:a16="http://schemas.microsoft.com/office/drawing/2014/main" id="{190DA8E4-64D3-4EF2-AFF3-5345F02173E5}"/>
              </a:ext>
            </a:extLst>
          </p:cNvPr>
          <p:cNvSpPr txBox="1"/>
          <p:nvPr/>
        </p:nvSpPr>
        <p:spPr>
          <a:xfrm>
            <a:off x="2693496" y="2454325"/>
            <a:ext cx="8982415" cy="1169551"/>
          </a:xfrm>
          <a:prstGeom prst="rect">
            <a:avLst/>
          </a:prstGeom>
          <a:noFill/>
        </p:spPr>
        <p:txBody>
          <a:bodyPr wrap="square" rtlCol="0">
            <a:spAutoFit/>
          </a:bodyPr>
          <a:lstStyle/>
          <a:p>
            <a:r>
              <a:rPr kumimoji="1" lang="ja-JP" altLang="en-US" sz="1400" dirty="0"/>
              <a:t>①発射時に弾頭を原点とした左図のようなローカル軸を定義します。</a:t>
            </a:r>
            <a:endParaRPr kumimoji="1" lang="en-US" altLang="ja-JP" sz="1400" dirty="0"/>
          </a:p>
          <a:p>
            <a:endParaRPr kumimoji="1" lang="en-US" altLang="ja-JP" sz="1400" dirty="0"/>
          </a:p>
          <a:p>
            <a:r>
              <a:rPr kumimoji="1" lang="ja-JP" altLang="en-US" sz="1400" dirty="0"/>
              <a:t>各軸は</a:t>
            </a:r>
            <a:r>
              <a:rPr kumimoji="1" lang="en-US" altLang="ja-JP" sz="1400" dirty="0"/>
              <a:t>2</a:t>
            </a:r>
            <a:r>
              <a:rPr kumimoji="1" lang="ja-JP" altLang="en-US" sz="1400" dirty="0"/>
              <a:t>点を通る直線の方程式、及び直交する直線の方程式によって求められます。</a:t>
            </a:r>
            <a:endParaRPr kumimoji="1" lang="en-US" altLang="ja-JP" sz="1400" dirty="0"/>
          </a:p>
          <a:p>
            <a:r>
              <a:rPr kumimoji="1" lang="ja-JP" altLang="en-US" sz="1400" dirty="0"/>
              <a:t>弾頭が直進する方向を</a:t>
            </a:r>
            <a:r>
              <a:rPr kumimoji="1" lang="en-US" altLang="ja-JP" sz="1400" dirty="0"/>
              <a:t>Z</a:t>
            </a:r>
            <a:r>
              <a:rPr kumimoji="1" lang="ja-JP" altLang="en-US" sz="1400" dirty="0"/>
              <a:t>軸、</a:t>
            </a:r>
            <a:r>
              <a:rPr kumimoji="1" lang="en-US" altLang="ja-JP" sz="1400" dirty="0"/>
              <a:t>Z</a:t>
            </a:r>
            <a:r>
              <a:rPr kumimoji="1" lang="ja-JP" altLang="en-US" sz="1400" dirty="0"/>
              <a:t>軸に直交する誘導方向の軸を</a:t>
            </a:r>
            <a:r>
              <a:rPr kumimoji="1" lang="en-US" altLang="ja-JP" sz="1400" dirty="0"/>
              <a:t>X</a:t>
            </a:r>
            <a:r>
              <a:rPr kumimoji="1" lang="ja-JP" altLang="en-US" sz="1400" dirty="0"/>
              <a:t>軸とします。</a:t>
            </a:r>
            <a:endParaRPr kumimoji="1" lang="en-US" altLang="ja-JP" sz="1400" dirty="0"/>
          </a:p>
          <a:p>
            <a:r>
              <a:rPr kumimoji="1" lang="ja-JP" altLang="en-US" sz="1400" dirty="0"/>
              <a:t>青：弾頭　赤：ターゲット</a:t>
            </a:r>
            <a:endParaRPr kumimoji="1" lang="en-US" altLang="ja-JP" sz="1400" dirty="0"/>
          </a:p>
        </p:txBody>
      </p:sp>
      <p:sp>
        <p:nvSpPr>
          <p:cNvPr id="12" name="テキスト ボックス 11">
            <a:extLst>
              <a:ext uri="{FF2B5EF4-FFF2-40B4-BE49-F238E27FC236}">
                <a16:creationId xmlns:a16="http://schemas.microsoft.com/office/drawing/2014/main" id="{7F404E59-82F3-43BC-9D34-AD07FB7435EA}"/>
              </a:ext>
            </a:extLst>
          </p:cNvPr>
          <p:cNvSpPr txBox="1"/>
          <p:nvPr/>
        </p:nvSpPr>
        <p:spPr>
          <a:xfrm>
            <a:off x="2710285" y="4009542"/>
            <a:ext cx="9131715" cy="954107"/>
          </a:xfrm>
          <a:prstGeom prst="rect">
            <a:avLst/>
          </a:prstGeom>
          <a:noFill/>
        </p:spPr>
        <p:txBody>
          <a:bodyPr wrap="square" rtlCol="0">
            <a:spAutoFit/>
          </a:bodyPr>
          <a:lstStyle/>
          <a:p>
            <a:r>
              <a:rPr kumimoji="1" lang="ja-JP" altLang="en-US" sz="1400" dirty="0"/>
              <a:t>②</a:t>
            </a:r>
            <a:r>
              <a:rPr kumimoji="1" lang="en-US" altLang="ja-JP" sz="1400" dirty="0"/>
              <a:t>Z</a:t>
            </a:r>
            <a:r>
              <a:rPr kumimoji="1" lang="ja-JP" altLang="en-US" sz="1400" dirty="0"/>
              <a:t>軸の直線とターゲットの現在位置を用い、点と直線の距離の公式から投射を求めます。</a:t>
            </a:r>
            <a:endParaRPr kumimoji="1" lang="en-US" altLang="ja-JP" sz="1400" dirty="0"/>
          </a:p>
          <a:p>
            <a:endParaRPr kumimoji="1" lang="en-US" altLang="ja-JP" sz="1400" dirty="0"/>
          </a:p>
          <a:p>
            <a:r>
              <a:rPr kumimoji="1" lang="ja-JP" altLang="en-US" sz="1400" dirty="0"/>
              <a:t>ローカル</a:t>
            </a:r>
            <a:r>
              <a:rPr kumimoji="1" lang="en-US" altLang="ja-JP" sz="1400" dirty="0"/>
              <a:t>X</a:t>
            </a:r>
            <a:r>
              <a:rPr kumimoji="1" lang="ja-JP" altLang="en-US" sz="1400" dirty="0"/>
              <a:t>軸を定義する方程式のうち、切片のみを更新することで弾頭の現在位置を</a:t>
            </a:r>
            <a:r>
              <a:rPr kumimoji="1" lang="en-US" altLang="ja-JP" sz="1400" dirty="0"/>
              <a:t>1</a:t>
            </a:r>
            <a:r>
              <a:rPr kumimoji="1" lang="ja-JP" altLang="en-US" sz="1400" dirty="0"/>
              <a:t>成分で表すことが出来ます。</a:t>
            </a:r>
            <a:endParaRPr kumimoji="1" lang="en-US" altLang="ja-JP" sz="1400" dirty="0"/>
          </a:p>
          <a:p>
            <a:r>
              <a:rPr kumimoji="1" lang="ja-JP" altLang="en-US" sz="1400" dirty="0"/>
              <a:t>ターゲットの投射と弾頭の位置の差を求めることで、着弾に必要な誘導の強さが分かります。</a:t>
            </a:r>
            <a:endParaRPr kumimoji="1" lang="en-US" altLang="ja-JP" sz="1400" dirty="0"/>
          </a:p>
        </p:txBody>
      </p:sp>
      <p:pic>
        <p:nvPicPr>
          <p:cNvPr id="20" name="図 19">
            <a:extLst>
              <a:ext uri="{FF2B5EF4-FFF2-40B4-BE49-F238E27FC236}">
                <a16:creationId xmlns:a16="http://schemas.microsoft.com/office/drawing/2014/main" id="{749FCC80-B100-4D75-AB5F-88CE71AD8DD6}"/>
              </a:ext>
            </a:extLst>
          </p:cNvPr>
          <p:cNvPicPr>
            <a:picLocks noChangeAspect="1"/>
          </p:cNvPicPr>
          <p:nvPr/>
        </p:nvPicPr>
        <p:blipFill>
          <a:blip r:embed="rId3"/>
          <a:stretch>
            <a:fillRect/>
          </a:stretch>
        </p:blipFill>
        <p:spPr>
          <a:xfrm>
            <a:off x="1367485" y="5259832"/>
            <a:ext cx="1376779" cy="1374922"/>
          </a:xfrm>
          <a:prstGeom prst="rect">
            <a:avLst/>
          </a:prstGeom>
        </p:spPr>
      </p:pic>
      <p:sp>
        <p:nvSpPr>
          <p:cNvPr id="21" name="テキスト ボックス 20">
            <a:extLst>
              <a:ext uri="{FF2B5EF4-FFF2-40B4-BE49-F238E27FC236}">
                <a16:creationId xmlns:a16="http://schemas.microsoft.com/office/drawing/2014/main" id="{DD6C57FB-2CC7-404B-9238-5CCAAFF06535}"/>
              </a:ext>
            </a:extLst>
          </p:cNvPr>
          <p:cNvSpPr txBox="1"/>
          <p:nvPr/>
        </p:nvSpPr>
        <p:spPr>
          <a:xfrm>
            <a:off x="2753864" y="5259832"/>
            <a:ext cx="9044559" cy="1384995"/>
          </a:xfrm>
          <a:prstGeom prst="rect">
            <a:avLst/>
          </a:prstGeom>
          <a:noFill/>
        </p:spPr>
        <p:txBody>
          <a:bodyPr wrap="square" rtlCol="0">
            <a:spAutoFit/>
          </a:bodyPr>
          <a:lstStyle/>
          <a:p>
            <a:r>
              <a:rPr kumimoji="1" lang="ja-JP" altLang="en-US" sz="1400" dirty="0"/>
              <a:t>③</a:t>
            </a:r>
            <a:r>
              <a:rPr kumimoji="1" lang="en-US" altLang="ja-JP" sz="1400" dirty="0"/>
              <a:t>Z</a:t>
            </a:r>
            <a:r>
              <a:rPr kumimoji="1" lang="ja-JP" altLang="en-US" sz="1400" dirty="0"/>
              <a:t>方向への移動量を</a:t>
            </a:r>
            <a:r>
              <a:rPr kumimoji="1" lang="en-US" altLang="ja-JP" sz="1400" dirty="0"/>
              <a:t>1</a:t>
            </a:r>
            <a:r>
              <a:rPr kumimoji="1" lang="ja-JP" altLang="en-US" sz="1400" dirty="0"/>
              <a:t>と定義し、②で定義した値と共にベクトルとして</a:t>
            </a:r>
            <a:r>
              <a:rPr kumimoji="1" lang="en-US" altLang="ja-JP" sz="1400" dirty="0"/>
              <a:t>Translate</a:t>
            </a:r>
            <a:r>
              <a:rPr kumimoji="1" lang="ja-JP" altLang="en-US" sz="1400" dirty="0"/>
              <a:t>で弾を移動させます。</a:t>
            </a:r>
            <a:endParaRPr kumimoji="1" lang="en-US" altLang="ja-JP" sz="1400" dirty="0"/>
          </a:p>
          <a:p>
            <a:endParaRPr kumimoji="1" lang="en-US" altLang="ja-JP" sz="1400" dirty="0"/>
          </a:p>
          <a:p>
            <a:r>
              <a:rPr kumimoji="1" lang="ja-JP" altLang="en-US" sz="1400" dirty="0"/>
              <a:t>ベクトルを正規化することで、弾速は常に一定になります。</a:t>
            </a:r>
            <a:endParaRPr kumimoji="1" lang="en-US" altLang="ja-JP" sz="1400" dirty="0"/>
          </a:p>
          <a:p>
            <a:r>
              <a:rPr kumimoji="1" lang="ja-JP" altLang="en-US" sz="1400" dirty="0"/>
              <a:t>正規化しているため、直進成分と誘導成分は和が</a:t>
            </a:r>
            <a:r>
              <a:rPr kumimoji="1" lang="en-US" altLang="ja-JP" sz="1400" dirty="0"/>
              <a:t>1</a:t>
            </a:r>
            <a:r>
              <a:rPr kumimoji="1" lang="ja-JP" altLang="en-US" sz="1400" dirty="0"/>
              <a:t>となる相対量です。</a:t>
            </a:r>
            <a:endParaRPr kumimoji="1" lang="en-US" altLang="ja-JP" sz="1400" dirty="0"/>
          </a:p>
          <a:p>
            <a:r>
              <a:rPr kumimoji="1" lang="ja-JP" altLang="en-US" sz="1400" dirty="0"/>
              <a:t>誘導成分を定数倍し、誘導が支配的になりやすくした場合は強誘導となります。</a:t>
            </a:r>
            <a:endParaRPr kumimoji="1" lang="en-US" altLang="ja-JP" sz="1400" dirty="0"/>
          </a:p>
          <a:p>
            <a:r>
              <a:rPr kumimoji="1" lang="ja-JP" altLang="en-US" sz="1400" dirty="0"/>
              <a:t>逆に、誘導成分に掛ける定数を小さくすると直進成分が支配的になりやすく、低誘導の弾丸を作ることが出来ます。</a:t>
            </a:r>
            <a:endParaRPr kumimoji="1" lang="en-US" altLang="ja-JP" sz="1400" dirty="0"/>
          </a:p>
        </p:txBody>
      </p:sp>
      <p:pic>
        <p:nvPicPr>
          <p:cNvPr id="27" name="図 26">
            <a:extLst>
              <a:ext uri="{FF2B5EF4-FFF2-40B4-BE49-F238E27FC236}">
                <a16:creationId xmlns:a16="http://schemas.microsoft.com/office/drawing/2014/main" id="{56742A50-ADE0-4854-9B2F-EFBFACAF480D}"/>
              </a:ext>
            </a:extLst>
          </p:cNvPr>
          <p:cNvPicPr>
            <a:picLocks noChangeAspect="1"/>
          </p:cNvPicPr>
          <p:nvPr/>
        </p:nvPicPr>
        <p:blipFill>
          <a:blip r:embed="rId4"/>
          <a:stretch>
            <a:fillRect/>
          </a:stretch>
        </p:blipFill>
        <p:spPr>
          <a:xfrm>
            <a:off x="1367486" y="3853891"/>
            <a:ext cx="1386378" cy="1265410"/>
          </a:xfrm>
          <a:prstGeom prst="rect">
            <a:avLst/>
          </a:prstGeom>
        </p:spPr>
      </p:pic>
    </p:spTree>
    <p:extLst>
      <p:ext uri="{BB962C8B-B14F-4D97-AF65-F5344CB8AC3E}">
        <p14:creationId xmlns:p14="http://schemas.microsoft.com/office/powerpoint/2010/main" val="2709722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投射を用いた誘導</a:t>
            </a:r>
          </a:p>
        </p:txBody>
      </p:sp>
      <p:pic>
        <p:nvPicPr>
          <p:cNvPr id="3" name="録画_2022_03_04_23_39_12_670">
            <a:hlinkClick r:id="" action="ppaction://media"/>
            <a:extLst>
              <a:ext uri="{FF2B5EF4-FFF2-40B4-BE49-F238E27FC236}">
                <a16:creationId xmlns:a16="http://schemas.microsoft.com/office/drawing/2014/main" id="{A45C1402-6675-4DE1-AA5B-0A93A5029BE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26638" y="3534503"/>
            <a:ext cx="1705341" cy="1319395"/>
          </a:xfrm>
          <a:prstGeom prst="rect">
            <a:avLst/>
          </a:prstGeom>
        </p:spPr>
      </p:pic>
      <p:pic>
        <p:nvPicPr>
          <p:cNvPr id="4" name="録画_2022_03_04_23_42_00_909">
            <a:hlinkClick r:id="" action="ppaction://media"/>
            <a:extLst>
              <a:ext uri="{FF2B5EF4-FFF2-40B4-BE49-F238E27FC236}">
                <a16:creationId xmlns:a16="http://schemas.microsoft.com/office/drawing/2014/main" id="{ADE645F5-9479-4F8D-A869-EC2D0035971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26638" y="2004103"/>
            <a:ext cx="1705342" cy="1319395"/>
          </a:xfrm>
          <a:prstGeom prst="rect">
            <a:avLst/>
          </a:prstGeom>
        </p:spPr>
      </p:pic>
      <p:sp>
        <p:nvSpPr>
          <p:cNvPr id="13" name="テキスト ボックス 12">
            <a:extLst>
              <a:ext uri="{FF2B5EF4-FFF2-40B4-BE49-F238E27FC236}">
                <a16:creationId xmlns:a16="http://schemas.microsoft.com/office/drawing/2014/main" id="{23674F13-1DB7-4471-AC10-B6B833B44BBC}"/>
              </a:ext>
            </a:extLst>
          </p:cNvPr>
          <p:cNvSpPr txBox="1"/>
          <p:nvPr/>
        </p:nvSpPr>
        <p:spPr>
          <a:xfrm>
            <a:off x="2453798" y="2044005"/>
            <a:ext cx="9613861" cy="1384995"/>
          </a:xfrm>
          <a:prstGeom prst="rect">
            <a:avLst/>
          </a:prstGeom>
          <a:noFill/>
        </p:spPr>
        <p:txBody>
          <a:bodyPr wrap="square" rtlCol="0">
            <a:spAutoFit/>
          </a:bodyPr>
          <a:lstStyle/>
          <a:p>
            <a:r>
              <a:rPr kumimoji="1" lang="ja-JP" altLang="en-US" sz="1400" dirty="0"/>
              <a:t>動画</a:t>
            </a:r>
            <a:r>
              <a:rPr kumimoji="1" lang="en-US" altLang="ja-JP" sz="1400" dirty="0"/>
              <a:t>4</a:t>
            </a:r>
          </a:p>
          <a:p>
            <a:r>
              <a:rPr kumimoji="1" lang="ja-JP" altLang="en-US" sz="1400" dirty="0"/>
              <a:t>①～③のアルゴリズムを実装した誘導</a:t>
            </a:r>
            <a:endParaRPr kumimoji="1" lang="en-US" altLang="ja-JP" sz="1400" dirty="0"/>
          </a:p>
          <a:p>
            <a:endParaRPr kumimoji="1" lang="en-US" altLang="ja-JP" sz="1400" dirty="0"/>
          </a:p>
          <a:p>
            <a:r>
              <a:rPr kumimoji="1" lang="ja-JP" altLang="en-US" sz="1400" dirty="0"/>
              <a:t>一定の速度での移動は実装出来た一方で、敵の移動を先回りしているかのような挙動となり、追尾しているとは言い難い結果となりました。</a:t>
            </a:r>
            <a:endParaRPr kumimoji="1" lang="en-US" altLang="ja-JP" sz="1400" dirty="0"/>
          </a:p>
          <a:p>
            <a:r>
              <a:rPr kumimoji="1" lang="ja-JP" altLang="en-US" sz="1400" dirty="0"/>
              <a:t>これは誘導の強度が投射にのみ依存しているため、ターゲットの速度が高いと無理にでも追いつこうとしてしまうことが原因です。</a:t>
            </a:r>
            <a:endParaRPr kumimoji="1" lang="en-US" altLang="ja-JP" sz="1400" dirty="0"/>
          </a:p>
        </p:txBody>
      </p:sp>
      <p:sp>
        <p:nvSpPr>
          <p:cNvPr id="14" name="テキスト ボックス 13">
            <a:extLst>
              <a:ext uri="{FF2B5EF4-FFF2-40B4-BE49-F238E27FC236}">
                <a16:creationId xmlns:a16="http://schemas.microsoft.com/office/drawing/2014/main" id="{DBF9CC5A-CDC7-4BDD-A805-150D4747A49E}"/>
              </a:ext>
            </a:extLst>
          </p:cNvPr>
          <p:cNvSpPr txBox="1"/>
          <p:nvPr/>
        </p:nvSpPr>
        <p:spPr>
          <a:xfrm>
            <a:off x="2391653" y="3534503"/>
            <a:ext cx="9613861" cy="1384995"/>
          </a:xfrm>
          <a:prstGeom prst="rect">
            <a:avLst/>
          </a:prstGeom>
          <a:noFill/>
        </p:spPr>
        <p:txBody>
          <a:bodyPr wrap="square" rtlCol="0">
            <a:spAutoFit/>
          </a:bodyPr>
          <a:lstStyle/>
          <a:p>
            <a:r>
              <a:rPr kumimoji="1" lang="ja-JP" altLang="en-US" sz="1400" dirty="0"/>
              <a:t>動画</a:t>
            </a:r>
            <a:r>
              <a:rPr kumimoji="1" lang="en-US" altLang="ja-JP" sz="1400" dirty="0"/>
              <a:t>5</a:t>
            </a:r>
          </a:p>
          <a:p>
            <a:r>
              <a:rPr kumimoji="1" lang="en-US" altLang="ja-JP" sz="1400" dirty="0"/>
              <a:t>1</a:t>
            </a:r>
            <a:r>
              <a:rPr kumimoji="1" lang="ja-JP" altLang="en-US" sz="1400" dirty="0"/>
              <a:t>を上限とする</a:t>
            </a:r>
            <a:r>
              <a:rPr kumimoji="1" lang="en-US" altLang="ja-JP" sz="1400" dirty="0"/>
              <a:t>2</a:t>
            </a:r>
            <a:r>
              <a:rPr kumimoji="1" lang="ja-JP" altLang="en-US" sz="1400" dirty="0"/>
              <a:t>次関数との積で誘導を制御したもの</a:t>
            </a:r>
            <a:endParaRPr kumimoji="1" lang="en-US" altLang="ja-JP" sz="1400" dirty="0"/>
          </a:p>
          <a:p>
            <a:endParaRPr kumimoji="1" lang="en-US" altLang="ja-JP" sz="1400" dirty="0"/>
          </a:p>
          <a:p>
            <a:r>
              <a:rPr kumimoji="1" lang="ja-JP" altLang="en-US" sz="1400" dirty="0"/>
              <a:t>発射直後の誘導成分は</a:t>
            </a:r>
            <a:r>
              <a:rPr kumimoji="1" lang="en-US" altLang="ja-JP" sz="1400" dirty="0"/>
              <a:t>0</a:t>
            </a:r>
            <a:r>
              <a:rPr kumimoji="1" lang="ja-JP" altLang="en-US" sz="1400" dirty="0"/>
              <a:t>とし、最終的に自然な誘導を得る方法として、</a:t>
            </a:r>
            <a:r>
              <a:rPr kumimoji="1" lang="en-US" altLang="ja-JP" sz="1400" dirty="0"/>
              <a:t>0</a:t>
            </a:r>
            <a:r>
              <a:rPr kumimoji="1" lang="ja-JP" altLang="en-US" sz="1400" dirty="0"/>
              <a:t>～</a:t>
            </a:r>
            <a:r>
              <a:rPr kumimoji="1" lang="en-US" altLang="ja-JP" sz="1400" dirty="0"/>
              <a:t>1</a:t>
            </a:r>
            <a:r>
              <a:rPr kumimoji="1" lang="ja-JP" altLang="en-US" sz="1400" dirty="0"/>
              <a:t>の範囲の</a:t>
            </a:r>
            <a:r>
              <a:rPr kumimoji="1" lang="en-US" altLang="ja-JP" sz="1400" dirty="0"/>
              <a:t>2</a:t>
            </a:r>
            <a:r>
              <a:rPr kumimoji="1" lang="ja-JP" altLang="en-US" sz="1400" dirty="0"/>
              <a:t>次関数の積を取ることを考えました。</a:t>
            </a:r>
            <a:endParaRPr kumimoji="1" lang="en-US" altLang="ja-JP" sz="1400" dirty="0"/>
          </a:p>
          <a:p>
            <a:r>
              <a:rPr kumimoji="1" lang="ja-JP" altLang="en-US" sz="1400" dirty="0"/>
              <a:t>結果として、強く追尾し過ぎない等速の弾頭を実現しています。</a:t>
            </a:r>
            <a:endParaRPr kumimoji="1" lang="en-US" altLang="ja-JP" sz="1400" dirty="0"/>
          </a:p>
          <a:p>
            <a:r>
              <a:rPr kumimoji="1" lang="ja-JP" altLang="en-US" sz="1400" dirty="0"/>
              <a:t>勿論誘導成分に定数を掛けることで動画</a:t>
            </a:r>
            <a:r>
              <a:rPr kumimoji="1" lang="en-US" altLang="ja-JP" sz="1400" dirty="0"/>
              <a:t>4</a:t>
            </a:r>
            <a:r>
              <a:rPr kumimoji="1" lang="ja-JP" altLang="en-US" sz="1400"/>
              <a:t>の様に必中の弾を作ることも可能です。</a:t>
            </a:r>
            <a:endParaRPr kumimoji="1" lang="en-US" altLang="ja-JP" sz="1400" dirty="0"/>
          </a:p>
        </p:txBody>
      </p:sp>
      <p:pic>
        <p:nvPicPr>
          <p:cNvPr id="6" name="録画_2022_03_04_23_53_16_724">
            <a:hlinkClick r:id="" action="ppaction://media"/>
            <a:extLst>
              <a:ext uri="{FF2B5EF4-FFF2-40B4-BE49-F238E27FC236}">
                <a16:creationId xmlns:a16="http://schemas.microsoft.com/office/drawing/2014/main" id="{61807383-E83C-4039-80FB-764FAC7BF4CE}"/>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26638" y="5064903"/>
            <a:ext cx="1705341" cy="1319395"/>
          </a:xfrm>
          <a:prstGeom prst="rect">
            <a:avLst/>
          </a:prstGeom>
        </p:spPr>
      </p:pic>
      <p:sp>
        <p:nvSpPr>
          <p:cNvPr id="15" name="テキスト ボックス 14">
            <a:extLst>
              <a:ext uri="{FF2B5EF4-FFF2-40B4-BE49-F238E27FC236}">
                <a16:creationId xmlns:a16="http://schemas.microsoft.com/office/drawing/2014/main" id="{5C5BE24B-BE8C-4540-B9EA-733FFCC85250}"/>
              </a:ext>
            </a:extLst>
          </p:cNvPr>
          <p:cNvSpPr txBox="1"/>
          <p:nvPr/>
        </p:nvSpPr>
        <p:spPr>
          <a:xfrm>
            <a:off x="2391652" y="5247546"/>
            <a:ext cx="9613861" cy="954107"/>
          </a:xfrm>
          <a:prstGeom prst="rect">
            <a:avLst/>
          </a:prstGeom>
          <a:noFill/>
        </p:spPr>
        <p:txBody>
          <a:bodyPr wrap="square" rtlCol="0">
            <a:spAutoFit/>
          </a:bodyPr>
          <a:lstStyle/>
          <a:p>
            <a:r>
              <a:rPr kumimoji="1" lang="ja-JP" altLang="en-US" sz="1400" dirty="0"/>
              <a:t>動画</a:t>
            </a:r>
            <a:r>
              <a:rPr kumimoji="1" lang="en-US" altLang="ja-JP" sz="1400" dirty="0"/>
              <a:t>6</a:t>
            </a:r>
          </a:p>
          <a:p>
            <a:r>
              <a:rPr kumimoji="1" lang="ja-JP" altLang="en-US" sz="1400" dirty="0"/>
              <a:t>初速を与えた誘導</a:t>
            </a:r>
            <a:endParaRPr kumimoji="1" lang="en-US" altLang="ja-JP" sz="1400" dirty="0"/>
          </a:p>
          <a:p>
            <a:endParaRPr kumimoji="1" lang="en-US" altLang="ja-JP" sz="1400" dirty="0"/>
          </a:p>
          <a:p>
            <a:r>
              <a:rPr kumimoji="1" lang="ja-JP" altLang="en-US" sz="1400" dirty="0"/>
              <a:t>本アルゴリズムは拡張性が高く、例えば戦艦から放たれる魚雷の様に初速を与えてカーブしながら追尾する弾も再現できます。</a:t>
            </a:r>
            <a:endParaRPr kumimoji="1" lang="en-US" altLang="ja-JP" sz="1400" dirty="0"/>
          </a:p>
        </p:txBody>
      </p:sp>
    </p:spTree>
    <p:extLst>
      <p:ext uri="{BB962C8B-B14F-4D97-AF65-F5344CB8AC3E}">
        <p14:creationId xmlns:p14="http://schemas.microsoft.com/office/powerpoint/2010/main" val="26233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42"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4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投射を用いた誘導の欠点</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3674F13-1DB7-4471-AC10-B6B833B44BBC}"/>
                  </a:ext>
                </a:extLst>
              </p:cNvPr>
              <p:cNvSpPr txBox="1"/>
              <p:nvPr/>
            </p:nvSpPr>
            <p:spPr>
              <a:xfrm>
                <a:off x="479706" y="2323465"/>
                <a:ext cx="11232587" cy="3539430"/>
              </a:xfrm>
              <a:prstGeom prst="rect">
                <a:avLst/>
              </a:prstGeom>
              <a:noFill/>
            </p:spPr>
            <p:txBody>
              <a:bodyPr wrap="square" rtlCol="0">
                <a:spAutoFit/>
              </a:bodyPr>
              <a:lstStyle/>
              <a:p>
                <a:r>
                  <a:rPr kumimoji="1" lang="en-US" altLang="ja-JP" sz="1600" dirty="0"/>
                  <a:t>Ⅰ. </a:t>
                </a:r>
                <a:r>
                  <a:rPr kumimoji="1" lang="ja-JP" altLang="en-US" sz="1600" dirty="0"/>
                  <a:t>計算コストが重い</a:t>
                </a:r>
                <a:endParaRPr kumimoji="1" lang="en-US" altLang="ja-JP" sz="1600" dirty="0"/>
              </a:p>
              <a:p>
                <a:r>
                  <a:rPr kumimoji="1" lang="ja-JP" altLang="en-US" sz="1600" dirty="0"/>
                  <a:t>運動方程式を用いた誘導において除算は</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i="1">
                            <a:latin typeface="Cambria Math" panose="02040503050406030204" pitchFamily="18" charset="0"/>
                          </a:rPr>
                          <m:t>𝑡</m:t>
                        </m:r>
                      </m:e>
                      <m:sup>
                        <m:r>
                          <a:rPr kumimoji="1" lang="en-US" altLang="ja-JP" sz="1600" i="1">
                            <a:latin typeface="Cambria Math" panose="02040503050406030204" pitchFamily="18" charset="0"/>
                          </a:rPr>
                          <m:t>2</m:t>
                        </m:r>
                      </m:sup>
                    </m:sSup>
                    <m:r>
                      <a:rPr kumimoji="1" lang="ja-JP" altLang="en-US" sz="1600" i="1">
                        <a:latin typeface="Cambria Math" panose="02040503050406030204" pitchFamily="18" charset="0"/>
                      </a:rPr>
                      <m:t>であり、</m:t>
                    </m:r>
                  </m:oMath>
                </a14:m>
                <a:r>
                  <a:rPr kumimoji="1" lang="en-US" altLang="ja-JP" sz="1600" dirty="0"/>
                  <a:t>2</a:t>
                </a:r>
                <a:r>
                  <a:rPr kumimoji="1" lang="ja-JP" altLang="en-US" sz="1600" dirty="0"/>
                  <a:t>のべき乗のフレームでのみ計算した場合でもあまり挙動が変わらないことが知られています。</a:t>
                </a:r>
                <a:endParaRPr kumimoji="1" lang="en-US" altLang="ja-JP" sz="1600" dirty="0"/>
              </a:p>
              <a:p>
                <a:r>
                  <a:rPr kumimoji="1" lang="ja-JP" altLang="en-US" sz="1600" dirty="0"/>
                  <a:t>時間</a:t>
                </a:r>
                <a:r>
                  <a:rPr kumimoji="1" lang="en-US" altLang="ja-JP" sz="1600" dirty="0"/>
                  <a:t>t</a:t>
                </a:r>
                <a:r>
                  <a:rPr kumimoji="1" lang="ja-JP" altLang="en-US" sz="1600" dirty="0"/>
                  <a:t>をフレーム数と置くことで</a:t>
                </a:r>
                <a14:m>
                  <m:oMath xmlns:m="http://schemas.openxmlformats.org/officeDocument/2006/math">
                    <m:sSup>
                      <m:sSupPr>
                        <m:ctrlPr>
                          <a:rPr kumimoji="1" lang="en-US" altLang="ja-JP" sz="1600" i="1" smtClean="0">
                            <a:latin typeface="Cambria Math" panose="02040503050406030204" pitchFamily="18" charset="0"/>
                          </a:rPr>
                        </m:ctrlPr>
                      </m:sSupPr>
                      <m:e>
                        <m:r>
                          <a:rPr kumimoji="1" lang="en-US" altLang="ja-JP" sz="1600" b="0" i="1" smtClean="0">
                            <a:latin typeface="Cambria Math" panose="02040503050406030204" pitchFamily="18" charset="0"/>
                          </a:rPr>
                          <m:t>(2</m:t>
                        </m:r>
                        <m:r>
                          <a:rPr kumimoji="1" lang="en-US" altLang="ja-JP" sz="1600" b="0" i="1" smtClean="0">
                            <a:latin typeface="Cambria Math" panose="02040503050406030204" pitchFamily="18" charset="0"/>
                          </a:rPr>
                          <m:t>𝑛</m:t>
                        </m:r>
                        <m:r>
                          <a:rPr kumimoji="1" lang="en-US" altLang="ja-JP" sz="1600" b="0" i="1" smtClean="0">
                            <a:latin typeface="Cambria Math" panose="02040503050406030204" pitchFamily="18" charset="0"/>
                          </a:rPr>
                          <m:t>)</m:t>
                        </m:r>
                      </m:e>
                      <m:sup>
                        <m:r>
                          <a:rPr kumimoji="1" lang="en-US" altLang="ja-JP" sz="1600" i="1">
                            <a:latin typeface="Cambria Math" panose="02040503050406030204" pitchFamily="18" charset="0"/>
                          </a:rPr>
                          <m:t>2</m:t>
                        </m:r>
                      </m:sup>
                    </m:sSup>
                    <m:r>
                      <a:rPr kumimoji="1" lang="ja-JP" altLang="en-US" sz="1600" i="1">
                        <a:latin typeface="Cambria Math" panose="02040503050406030204" pitchFamily="18" charset="0"/>
                      </a:rPr>
                      <m:t>での</m:t>
                    </m:r>
                  </m:oMath>
                </a14:m>
                <a:r>
                  <a:rPr kumimoji="1" lang="ja-JP" altLang="en-US" sz="1600" dirty="0"/>
                  <a:t>除算となり、計算回数が少ないだけでなく</a:t>
                </a:r>
                <a:r>
                  <a:rPr kumimoji="1" lang="en-US" altLang="ja-JP" sz="1600" dirty="0"/>
                  <a:t>1</a:t>
                </a:r>
                <a:r>
                  <a:rPr kumimoji="1" lang="ja-JP" altLang="en-US" sz="1600" dirty="0"/>
                  <a:t>度の処理そのものが高速という利点があります。</a:t>
                </a:r>
                <a:endParaRPr kumimoji="1" lang="en-US" altLang="ja-JP" sz="1600" dirty="0"/>
              </a:p>
              <a:p>
                <a:r>
                  <a:rPr kumimoji="1" lang="ja-JP" altLang="en-US" sz="1600" dirty="0"/>
                  <a:t>一方で投射を用いた誘導は毎フレーム必ず計算しなければならないという点で比較的コストがかかります。</a:t>
                </a:r>
                <a:endParaRPr kumimoji="1" lang="en-US" altLang="ja-JP" sz="1600" dirty="0"/>
              </a:p>
              <a:p>
                <a:endParaRPr kumimoji="1" lang="en-US" altLang="ja-JP" sz="1600" dirty="0"/>
              </a:p>
              <a:p>
                <a:endParaRPr kumimoji="1" lang="en-US" altLang="ja-JP" sz="1600" dirty="0"/>
              </a:p>
              <a:p>
                <a:r>
                  <a:rPr kumimoji="1" lang="en-US" altLang="ja-JP" sz="1600" dirty="0"/>
                  <a:t>Ⅱ. </a:t>
                </a:r>
                <a:r>
                  <a:rPr kumimoji="1" lang="ja-JP" altLang="en-US" sz="1600" dirty="0"/>
                  <a:t>挙動が連続的に見えない場合がある</a:t>
                </a:r>
                <a:endParaRPr kumimoji="1" lang="en-US" altLang="ja-JP" sz="1600" dirty="0"/>
              </a:p>
              <a:p>
                <a:r>
                  <a:rPr kumimoji="1" lang="ja-JP" altLang="en-US" sz="1600" dirty="0"/>
                  <a:t>ターゲットが急な方向転換をした場合、それに合わせて誘導すべき方向が変化します。</a:t>
                </a:r>
                <a:endParaRPr kumimoji="1" lang="en-US" altLang="ja-JP" sz="1600" dirty="0"/>
              </a:p>
              <a:p>
                <a:r>
                  <a:rPr kumimoji="1" lang="ja-JP" altLang="en-US" sz="1600" dirty="0"/>
                  <a:t>弾丸の挙動は前のフレームの移動とは完全に独立しており、条件によっては急な方向転換に追いつこうとして、カクついた挙動を示す場合があります。</a:t>
                </a:r>
                <a:endParaRPr kumimoji="1" lang="en-US" altLang="ja-JP" sz="1600" dirty="0"/>
              </a:p>
              <a:p>
                <a:r>
                  <a:rPr kumimoji="1" lang="ja-JP" altLang="en-US" sz="1600" dirty="0"/>
                  <a:t>前のフレームのベクトルを保存し、新しく計算したベクトルとのなす角が一定以内に収まるようにすることで滑らかな軌跡を描けますが、計算コストの増大に繋がります。</a:t>
                </a:r>
                <a:endParaRPr kumimoji="1" lang="en-US" altLang="ja-JP" sz="1600" dirty="0"/>
              </a:p>
            </p:txBody>
          </p:sp>
        </mc:Choice>
        <mc:Fallback xmlns="">
          <p:sp>
            <p:nvSpPr>
              <p:cNvPr id="13" name="テキスト ボックス 12">
                <a:extLst>
                  <a:ext uri="{FF2B5EF4-FFF2-40B4-BE49-F238E27FC236}">
                    <a16:creationId xmlns:a16="http://schemas.microsoft.com/office/drawing/2014/main" id="{23674F13-1DB7-4471-AC10-B6B833B44BBC}"/>
                  </a:ext>
                </a:extLst>
              </p:cNvPr>
              <p:cNvSpPr txBox="1">
                <a:spLocks noRot="1" noChangeAspect="1" noMove="1" noResize="1" noEditPoints="1" noAdjustHandles="1" noChangeArrowheads="1" noChangeShapeType="1" noTextEdit="1"/>
              </p:cNvSpPr>
              <p:nvPr/>
            </p:nvSpPr>
            <p:spPr>
              <a:xfrm>
                <a:off x="479706" y="2323465"/>
                <a:ext cx="11232587" cy="3539430"/>
              </a:xfrm>
              <a:prstGeom prst="rect">
                <a:avLst/>
              </a:prstGeom>
              <a:blipFill>
                <a:blip r:embed="rId2"/>
                <a:stretch>
                  <a:fillRect l="-326" t="-688" b="-10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658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684B5-3EC7-4171-AEA5-6AF40D4F6CFC}"/>
              </a:ext>
            </a:extLst>
          </p:cNvPr>
          <p:cNvSpPr>
            <a:spLocks noGrp="1"/>
          </p:cNvSpPr>
          <p:nvPr>
            <p:ph type="title"/>
          </p:nvPr>
        </p:nvSpPr>
        <p:spPr>
          <a:xfrm>
            <a:off x="432671" y="467478"/>
            <a:ext cx="9613861" cy="1080938"/>
          </a:xfrm>
        </p:spPr>
        <p:txBody>
          <a:bodyPr/>
          <a:lstStyle/>
          <a:p>
            <a:r>
              <a:rPr kumimoji="1" lang="ja-JP" altLang="en-US" dirty="0"/>
              <a:t>今後の展望</a:t>
            </a:r>
          </a:p>
        </p:txBody>
      </p:sp>
      <p:sp>
        <p:nvSpPr>
          <p:cNvPr id="13" name="テキスト ボックス 12">
            <a:extLst>
              <a:ext uri="{FF2B5EF4-FFF2-40B4-BE49-F238E27FC236}">
                <a16:creationId xmlns:a16="http://schemas.microsoft.com/office/drawing/2014/main" id="{23674F13-1DB7-4471-AC10-B6B833B44BBC}"/>
              </a:ext>
            </a:extLst>
          </p:cNvPr>
          <p:cNvSpPr txBox="1"/>
          <p:nvPr/>
        </p:nvSpPr>
        <p:spPr>
          <a:xfrm>
            <a:off x="479706" y="2740715"/>
            <a:ext cx="11232587" cy="2246769"/>
          </a:xfrm>
          <a:prstGeom prst="rect">
            <a:avLst/>
          </a:prstGeom>
          <a:noFill/>
        </p:spPr>
        <p:txBody>
          <a:bodyPr wrap="square" rtlCol="0">
            <a:spAutoFit/>
          </a:bodyPr>
          <a:lstStyle/>
          <a:p>
            <a:r>
              <a:rPr kumimoji="1" lang="ja-JP" altLang="en-US" sz="2000" dirty="0"/>
              <a:t>当面の目標は全てではなく、ドールズオーダーの一部の再現を完結させることです。</a:t>
            </a:r>
            <a:endParaRPr kumimoji="1" lang="en-US" altLang="ja-JP" sz="2000" dirty="0"/>
          </a:p>
          <a:p>
            <a:endParaRPr kumimoji="1" lang="en-US" altLang="ja-JP" sz="2000" dirty="0"/>
          </a:p>
          <a:p>
            <a:r>
              <a:rPr kumimoji="1" lang="ja-JP" altLang="en-US" sz="2000" dirty="0"/>
              <a:t>最終的にはオリジナルのキャラクターや</a:t>
            </a:r>
            <a:r>
              <a:rPr kumimoji="1" lang="en-US" altLang="ja-JP" sz="2000" dirty="0"/>
              <a:t>UI</a:t>
            </a:r>
            <a:r>
              <a:rPr kumimoji="1" lang="ja-JP" altLang="en-US" sz="2000" dirty="0"/>
              <a:t>の他に、ゲームシステムに様々な新規要素を加え、自分の作品としてゲームを完成させ、友人とプレイしたいと考えています。</a:t>
            </a:r>
            <a:endParaRPr kumimoji="1" lang="en-US" altLang="ja-JP" sz="2000" dirty="0"/>
          </a:p>
          <a:p>
            <a:endParaRPr kumimoji="1" lang="en-US" altLang="ja-JP" sz="2000" dirty="0"/>
          </a:p>
          <a:p>
            <a:r>
              <a:rPr kumimoji="1" lang="en-US" altLang="ja-JP" sz="2000" dirty="0"/>
              <a:t>3D</a:t>
            </a:r>
            <a:r>
              <a:rPr kumimoji="1" lang="ja-JP" altLang="en-US" sz="2000" dirty="0"/>
              <a:t>アクションゲームの制作が如何に大変かは身に染みてよく分かりました。</a:t>
            </a:r>
            <a:endParaRPr kumimoji="1" lang="en-US" altLang="ja-JP" sz="2000" dirty="0"/>
          </a:p>
          <a:p>
            <a:r>
              <a:rPr kumimoji="1" lang="ja-JP" altLang="en-US" sz="2000" dirty="0"/>
              <a:t>だからこそ、決断したことをやり遂げるため、挫折と戦いながら制作を推し進めたいと考えています。</a:t>
            </a:r>
            <a:endParaRPr kumimoji="1" lang="en-US" altLang="ja-JP" sz="2000" dirty="0"/>
          </a:p>
        </p:txBody>
      </p:sp>
    </p:spTree>
    <p:extLst>
      <p:ext uri="{BB962C8B-B14F-4D97-AF65-F5344CB8AC3E}">
        <p14:creationId xmlns:p14="http://schemas.microsoft.com/office/powerpoint/2010/main" val="372807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1D2136E-0295-4E21-9D8A-171B5CB16A77}"/>
              </a:ext>
            </a:extLst>
          </p:cNvPr>
          <p:cNvSpPr>
            <a:spLocks noGrp="1"/>
          </p:cNvSpPr>
          <p:nvPr>
            <p:ph idx="1"/>
          </p:nvPr>
        </p:nvSpPr>
        <p:spPr>
          <a:xfrm>
            <a:off x="838200" y="599607"/>
            <a:ext cx="10515600" cy="510736"/>
          </a:xfrm>
        </p:spPr>
        <p:txBody>
          <a:bodyPr>
            <a:normAutofit/>
          </a:bodyPr>
          <a:lstStyle/>
          <a:p>
            <a:pPr marL="0" indent="0">
              <a:buNone/>
            </a:pPr>
            <a:r>
              <a:rPr kumimoji="1" lang="ja-JP" altLang="en-US" dirty="0"/>
              <a:t>目次</a:t>
            </a:r>
            <a:endParaRPr kumimoji="1" lang="en-US" altLang="ja-JP" dirty="0"/>
          </a:p>
        </p:txBody>
      </p:sp>
      <p:sp>
        <p:nvSpPr>
          <p:cNvPr id="2" name="テキスト ボックス 1">
            <a:extLst>
              <a:ext uri="{FF2B5EF4-FFF2-40B4-BE49-F238E27FC236}">
                <a16:creationId xmlns:a16="http://schemas.microsoft.com/office/drawing/2014/main" id="{4BCE3664-E290-4336-9F76-B9B797806D08}"/>
              </a:ext>
            </a:extLst>
          </p:cNvPr>
          <p:cNvSpPr txBox="1"/>
          <p:nvPr/>
        </p:nvSpPr>
        <p:spPr>
          <a:xfrm>
            <a:off x="5301342" y="1304750"/>
            <a:ext cx="4789714" cy="5355312"/>
          </a:xfrm>
          <a:prstGeom prst="rect">
            <a:avLst/>
          </a:prstGeom>
          <a:noFill/>
        </p:spPr>
        <p:txBody>
          <a:bodyPr wrap="square" rtlCol="0">
            <a:spAutoFit/>
          </a:bodyPr>
          <a:lstStyle/>
          <a:p>
            <a:r>
              <a:rPr kumimoji="1" lang="en-US" altLang="ja-JP" dirty="0"/>
              <a:t>(1)</a:t>
            </a:r>
            <a:r>
              <a:rPr kumimoji="1" lang="ja-JP" altLang="en-US" dirty="0"/>
              <a:t>ゲーム制作を始めたきっかけ</a:t>
            </a:r>
            <a:endParaRPr kumimoji="1" lang="en-US" altLang="ja-JP" dirty="0"/>
          </a:p>
          <a:p>
            <a:r>
              <a:rPr kumimoji="1" lang="en-US" altLang="ja-JP" dirty="0"/>
              <a:t>(2)</a:t>
            </a:r>
            <a:r>
              <a:rPr kumimoji="1" lang="ja-JP" altLang="en-US" dirty="0"/>
              <a:t>ドールズオーダーの魅力</a:t>
            </a:r>
            <a:endParaRPr kumimoji="1" lang="en-US" altLang="ja-JP" dirty="0"/>
          </a:p>
          <a:p>
            <a:r>
              <a:rPr kumimoji="1" lang="en-US" altLang="ja-JP" dirty="0"/>
              <a:t>(3)</a:t>
            </a:r>
            <a:r>
              <a:rPr kumimoji="1" lang="ja-JP" altLang="en-US" dirty="0"/>
              <a:t>ゲーム制作にあたって</a:t>
            </a:r>
            <a:endParaRPr kumimoji="1" lang="en-US" altLang="ja-JP" dirty="0"/>
          </a:p>
          <a:p>
            <a:endParaRPr kumimoji="1" lang="en-US" altLang="ja-JP" dirty="0"/>
          </a:p>
          <a:p>
            <a:r>
              <a:rPr kumimoji="1" lang="en-US" altLang="ja-JP" dirty="0"/>
              <a:t>(1)</a:t>
            </a:r>
            <a:r>
              <a:rPr kumimoji="1" lang="ja-JP" altLang="en-US" dirty="0"/>
              <a:t>スライドパズルの制作</a:t>
            </a:r>
            <a:endParaRPr kumimoji="1" lang="en-US" altLang="ja-JP" dirty="0"/>
          </a:p>
          <a:p>
            <a:r>
              <a:rPr kumimoji="1" lang="en-US" altLang="ja-JP" dirty="0"/>
              <a:t>(2)</a:t>
            </a:r>
            <a:r>
              <a:rPr kumimoji="1" lang="ja-JP" altLang="en-US" dirty="0"/>
              <a:t>アルゴリズム</a:t>
            </a:r>
            <a:endParaRPr kumimoji="1" lang="en-US" altLang="ja-JP" dirty="0"/>
          </a:p>
          <a:p>
            <a:r>
              <a:rPr lang="en-US" altLang="ja-JP" dirty="0"/>
              <a:t>(3)</a:t>
            </a:r>
            <a:r>
              <a:rPr lang="ja-JP" altLang="en-US" dirty="0"/>
              <a:t>工夫点</a:t>
            </a:r>
            <a:endParaRPr kumimoji="1" lang="en-US" altLang="ja-JP" dirty="0"/>
          </a:p>
          <a:p>
            <a:r>
              <a:rPr lang="en-US" altLang="ja-JP" dirty="0"/>
              <a:t>(4)</a:t>
            </a:r>
            <a:r>
              <a:rPr lang="ja-JP" altLang="en-US" dirty="0"/>
              <a:t>改善点</a:t>
            </a:r>
          </a:p>
          <a:p>
            <a:endParaRPr lang="en-US" altLang="ja-JP" dirty="0"/>
          </a:p>
          <a:p>
            <a:r>
              <a:rPr lang="en-US" altLang="ja-JP" dirty="0"/>
              <a:t>(1)</a:t>
            </a:r>
            <a:r>
              <a:rPr lang="ja-JP" altLang="en-US" dirty="0"/>
              <a:t>キャラクターモデリング</a:t>
            </a:r>
            <a:endParaRPr lang="en-US" altLang="ja-JP" dirty="0"/>
          </a:p>
          <a:p>
            <a:r>
              <a:rPr lang="en-US" altLang="ja-JP" dirty="0"/>
              <a:t>(2)</a:t>
            </a:r>
            <a:r>
              <a:rPr lang="ja-JP" altLang="en-US" dirty="0"/>
              <a:t>アニメーションの制御</a:t>
            </a:r>
            <a:endParaRPr lang="en-US" altLang="ja-JP" dirty="0"/>
          </a:p>
          <a:p>
            <a:endParaRPr lang="en-US" altLang="ja-JP" dirty="0"/>
          </a:p>
          <a:p>
            <a:r>
              <a:rPr lang="en-US" altLang="ja-JP" dirty="0"/>
              <a:t>(1)</a:t>
            </a:r>
            <a:r>
              <a:rPr lang="ja-JP" altLang="en-US" dirty="0"/>
              <a:t>誘導兵装の実装にあたって</a:t>
            </a:r>
            <a:endParaRPr lang="en-US" altLang="ja-JP" dirty="0"/>
          </a:p>
          <a:p>
            <a:r>
              <a:rPr kumimoji="1" lang="en-US" altLang="ja-JP" dirty="0"/>
              <a:t>(2)</a:t>
            </a:r>
            <a:r>
              <a:rPr kumimoji="1" lang="ja-JP" altLang="en-US" dirty="0"/>
              <a:t>運動方程式を用いた誘導の欠点</a:t>
            </a:r>
            <a:endParaRPr kumimoji="1" lang="en-US" altLang="ja-JP" dirty="0"/>
          </a:p>
          <a:p>
            <a:r>
              <a:rPr kumimoji="1" lang="en-US" altLang="ja-JP" dirty="0"/>
              <a:t>(3)</a:t>
            </a:r>
            <a:r>
              <a:rPr kumimoji="1" lang="ja-JP" altLang="en-US" dirty="0"/>
              <a:t>欠点を解消した誘導のアルゴリズム</a:t>
            </a:r>
            <a:endParaRPr kumimoji="1" lang="en-US" altLang="ja-JP" dirty="0"/>
          </a:p>
          <a:p>
            <a:r>
              <a:rPr kumimoji="1" lang="en-US" altLang="ja-JP" dirty="0"/>
              <a:t>(4)</a:t>
            </a:r>
            <a:r>
              <a:rPr kumimoji="1" lang="ja-JP" altLang="en-US" dirty="0"/>
              <a:t>投射を用いた誘導</a:t>
            </a:r>
            <a:endParaRPr kumimoji="1" lang="en-US" altLang="ja-JP" dirty="0"/>
          </a:p>
          <a:p>
            <a:r>
              <a:rPr kumimoji="1" lang="en-US" altLang="ja-JP" dirty="0"/>
              <a:t>(5)</a:t>
            </a:r>
            <a:r>
              <a:rPr kumimoji="1" lang="ja-JP" altLang="en-US" dirty="0"/>
              <a:t>投射を用いた誘導の欠点</a:t>
            </a:r>
            <a:endParaRPr kumimoji="1" lang="en-US" altLang="ja-JP" dirty="0"/>
          </a:p>
          <a:p>
            <a:endParaRPr kumimoji="1" lang="en-US" altLang="ja-JP" dirty="0"/>
          </a:p>
          <a:p>
            <a:r>
              <a:rPr kumimoji="1" lang="ja-JP" altLang="en-US" dirty="0"/>
              <a:t>今後の展望</a:t>
            </a:r>
            <a:endParaRPr lang="ja-JP" altLang="en-US" dirty="0"/>
          </a:p>
        </p:txBody>
      </p:sp>
      <p:sp>
        <p:nvSpPr>
          <p:cNvPr id="5" name="テキスト ボックス 4">
            <a:extLst>
              <a:ext uri="{FF2B5EF4-FFF2-40B4-BE49-F238E27FC236}">
                <a16:creationId xmlns:a16="http://schemas.microsoft.com/office/drawing/2014/main" id="{EFF35F91-FC61-4186-B0D3-A546191DFE13}"/>
              </a:ext>
            </a:extLst>
          </p:cNvPr>
          <p:cNvSpPr txBox="1"/>
          <p:nvPr/>
        </p:nvSpPr>
        <p:spPr>
          <a:xfrm>
            <a:off x="2666998" y="1578963"/>
            <a:ext cx="2296885" cy="400110"/>
          </a:xfrm>
          <a:prstGeom prst="rect">
            <a:avLst/>
          </a:prstGeom>
          <a:noFill/>
        </p:spPr>
        <p:txBody>
          <a:bodyPr wrap="square" rtlCol="0">
            <a:spAutoFit/>
          </a:bodyPr>
          <a:lstStyle/>
          <a:p>
            <a:r>
              <a:rPr kumimoji="1" lang="ja-JP" altLang="en-US" sz="2000" dirty="0"/>
              <a:t>ゲーム制作の背景</a:t>
            </a:r>
          </a:p>
        </p:txBody>
      </p:sp>
      <p:sp>
        <p:nvSpPr>
          <p:cNvPr id="6" name="テキスト ボックス 5">
            <a:extLst>
              <a:ext uri="{FF2B5EF4-FFF2-40B4-BE49-F238E27FC236}">
                <a16:creationId xmlns:a16="http://schemas.microsoft.com/office/drawing/2014/main" id="{28A9CC6B-290A-412D-B8A5-0E46F433F917}"/>
              </a:ext>
            </a:extLst>
          </p:cNvPr>
          <p:cNvSpPr txBox="1"/>
          <p:nvPr/>
        </p:nvSpPr>
        <p:spPr>
          <a:xfrm>
            <a:off x="2666998" y="2815301"/>
            <a:ext cx="2492830" cy="400110"/>
          </a:xfrm>
          <a:prstGeom prst="rect">
            <a:avLst/>
          </a:prstGeom>
          <a:noFill/>
        </p:spPr>
        <p:txBody>
          <a:bodyPr wrap="square" rtlCol="0">
            <a:spAutoFit/>
          </a:bodyPr>
          <a:lstStyle/>
          <a:p>
            <a:r>
              <a:rPr kumimoji="1" lang="ja-JP" altLang="en-US" sz="2000" dirty="0"/>
              <a:t>パズルゲームの制作</a:t>
            </a:r>
          </a:p>
        </p:txBody>
      </p:sp>
      <p:sp>
        <p:nvSpPr>
          <p:cNvPr id="7" name="テキスト ボックス 6">
            <a:extLst>
              <a:ext uri="{FF2B5EF4-FFF2-40B4-BE49-F238E27FC236}">
                <a16:creationId xmlns:a16="http://schemas.microsoft.com/office/drawing/2014/main" id="{B049006D-CED9-4B90-8FFC-9D557C075AC6}"/>
              </a:ext>
            </a:extLst>
          </p:cNvPr>
          <p:cNvSpPr txBox="1"/>
          <p:nvPr/>
        </p:nvSpPr>
        <p:spPr>
          <a:xfrm>
            <a:off x="2634343" y="3873549"/>
            <a:ext cx="2754085" cy="400110"/>
          </a:xfrm>
          <a:prstGeom prst="rect">
            <a:avLst/>
          </a:prstGeom>
          <a:noFill/>
        </p:spPr>
        <p:txBody>
          <a:bodyPr wrap="square" rtlCol="0">
            <a:spAutoFit/>
          </a:bodyPr>
          <a:lstStyle/>
          <a:p>
            <a:r>
              <a:rPr kumimoji="1" lang="ja-JP" altLang="en-US" sz="2000" dirty="0"/>
              <a:t>アクションゲームの制作</a:t>
            </a:r>
          </a:p>
        </p:txBody>
      </p:sp>
      <p:sp>
        <p:nvSpPr>
          <p:cNvPr id="8" name="テキスト ボックス 7">
            <a:extLst>
              <a:ext uri="{FF2B5EF4-FFF2-40B4-BE49-F238E27FC236}">
                <a16:creationId xmlns:a16="http://schemas.microsoft.com/office/drawing/2014/main" id="{77F22551-28E3-46BF-AC4B-D50605C5680E}"/>
              </a:ext>
            </a:extLst>
          </p:cNvPr>
          <p:cNvSpPr txBox="1"/>
          <p:nvPr/>
        </p:nvSpPr>
        <p:spPr>
          <a:xfrm>
            <a:off x="2634343" y="5051191"/>
            <a:ext cx="2754085" cy="400110"/>
          </a:xfrm>
          <a:prstGeom prst="rect">
            <a:avLst/>
          </a:prstGeom>
          <a:noFill/>
        </p:spPr>
        <p:txBody>
          <a:bodyPr wrap="square" rtlCol="0">
            <a:spAutoFit/>
          </a:bodyPr>
          <a:lstStyle/>
          <a:p>
            <a:r>
              <a:rPr kumimoji="1" lang="ja-JP" altLang="en-US" sz="2000" dirty="0"/>
              <a:t>誘導の実装</a:t>
            </a:r>
          </a:p>
        </p:txBody>
      </p:sp>
    </p:spTree>
    <p:extLst>
      <p:ext uri="{BB962C8B-B14F-4D97-AF65-F5344CB8AC3E}">
        <p14:creationId xmlns:p14="http://schemas.microsoft.com/office/powerpoint/2010/main" val="301017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normAutofit/>
          </a:bodyPr>
          <a:lstStyle/>
          <a:p>
            <a:r>
              <a:rPr kumimoji="1" lang="ja-JP" altLang="en-US" dirty="0"/>
              <a:t>ゲーム制作を始めたきっかけ</a:t>
            </a:r>
          </a:p>
        </p:txBody>
      </p:sp>
      <p:pic>
        <p:nvPicPr>
          <p:cNvPr id="9" name="コンテンツ プレースホルダー 8">
            <a:extLst>
              <a:ext uri="{FF2B5EF4-FFF2-40B4-BE49-F238E27FC236}">
                <a16:creationId xmlns:a16="http://schemas.microsoft.com/office/drawing/2014/main" id="{A2074113-AD99-4864-AD1D-7D9961F84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1011" y="2303726"/>
            <a:ext cx="6060367" cy="3397146"/>
          </a:xfrm>
        </p:spPr>
      </p:pic>
      <p:sp>
        <p:nvSpPr>
          <p:cNvPr id="10" name="テキスト ボックス 9">
            <a:extLst>
              <a:ext uri="{FF2B5EF4-FFF2-40B4-BE49-F238E27FC236}">
                <a16:creationId xmlns:a16="http://schemas.microsoft.com/office/drawing/2014/main" id="{E5DDD2FE-5DBB-4ACC-9C4B-6A96E03A5CBA}"/>
              </a:ext>
            </a:extLst>
          </p:cNvPr>
          <p:cNvSpPr txBox="1"/>
          <p:nvPr/>
        </p:nvSpPr>
        <p:spPr>
          <a:xfrm>
            <a:off x="337351" y="2601758"/>
            <a:ext cx="5177587" cy="707886"/>
          </a:xfrm>
          <a:prstGeom prst="rect">
            <a:avLst/>
          </a:prstGeom>
          <a:noFill/>
        </p:spPr>
        <p:txBody>
          <a:bodyPr wrap="square" rtlCol="0">
            <a:spAutoFit/>
          </a:bodyPr>
          <a:lstStyle/>
          <a:p>
            <a:r>
              <a:rPr kumimoji="1" lang="ja-JP" altLang="en-US" sz="2000" i="1" dirty="0"/>
              <a:t>サービス終了した対戦型アクションゲームをもう一度プレイしたいと思ったため</a:t>
            </a:r>
          </a:p>
        </p:txBody>
      </p:sp>
      <p:sp>
        <p:nvSpPr>
          <p:cNvPr id="11" name="テキスト ボックス 10">
            <a:extLst>
              <a:ext uri="{FF2B5EF4-FFF2-40B4-BE49-F238E27FC236}">
                <a16:creationId xmlns:a16="http://schemas.microsoft.com/office/drawing/2014/main" id="{926BC8FC-1A24-425A-B5BF-3265F64CCD6C}"/>
              </a:ext>
            </a:extLst>
          </p:cNvPr>
          <p:cNvSpPr txBox="1"/>
          <p:nvPr/>
        </p:nvSpPr>
        <p:spPr>
          <a:xfrm>
            <a:off x="8659221" y="5878905"/>
            <a:ext cx="3332157" cy="646331"/>
          </a:xfrm>
          <a:prstGeom prst="rect">
            <a:avLst/>
          </a:prstGeom>
          <a:noFill/>
        </p:spPr>
        <p:txBody>
          <a:bodyPr wrap="square" rtlCol="0">
            <a:spAutoFit/>
          </a:bodyPr>
          <a:lstStyle/>
          <a:p>
            <a:pPr algn="r"/>
            <a:r>
              <a:rPr lang="ja-JP" altLang="en-US" dirty="0"/>
              <a:t>出典：株式会社</a:t>
            </a:r>
            <a:r>
              <a:rPr lang="en-US" altLang="ja-JP" dirty="0"/>
              <a:t>gumi</a:t>
            </a:r>
          </a:p>
          <a:p>
            <a:pPr algn="r"/>
            <a:r>
              <a:rPr kumimoji="1" lang="ja-JP" altLang="en-US" dirty="0"/>
              <a:t>ドールズオーダー</a:t>
            </a:r>
          </a:p>
        </p:txBody>
      </p:sp>
      <p:sp>
        <p:nvSpPr>
          <p:cNvPr id="12" name="テキスト ボックス 11">
            <a:extLst>
              <a:ext uri="{FF2B5EF4-FFF2-40B4-BE49-F238E27FC236}">
                <a16:creationId xmlns:a16="http://schemas.microsoft.com/office/drawing/2014/main" id="{7BDA4118-C062-4F68-932A-2A4622E533A2}"/>
              </a:ext>
            </a:extLst>
          </p:cNvPr>
          <p:cNvSpPr txBox="1"/>
          <p:nvPr/>
        </p:nvSpPr>
        <p:spPr>
          <a:xfrm>
            <a:off x="594580" y="3656070"/>
            <a:ext cx="4663128" cy="2308324"/>
          </a:xfrm>
          <a:prstGeom prst="rect">
            <a:avLst/>
          </a:prstGeom>
          <a:noFill/>
        </p:spPr>
        <p:txBody>
          <a:bodyPr wrap="square" rtlCol="0">
            <a:spAutoFit/>
          </a:bodyPr>
          <a:lstStyle/>
          <a:p>
            <a:r>
              <a:rPr kumimoji="1" lang="ja-JP" altLang="en-US" dirty="0"/>
              <a:t>ドールズオーダーという作品は、私がサービス終了間際まで遊んだ作品ですが、夢の中で遊んでいた経験から、まだ遊び足りなかったことを自覚しました。</a:t>
            </a:r>
            <a:endParaRPr kumimoji="1" lang="en-US" altLang="ja-JP" dirty="0"/>
          </a:p>
          <a:p>
            <a:endParaRPr kumimoji="1" lang="en-US" altLang="ja-JP" dirty="0"/>
          </a:p>
          <a:p>
            <a:r>
              <a:rPr lang="ja-JP" altLang="en-US" dirty="0"/>
              <a:t>サービスが終了し、もう遊べないという事実に「無いなら作れば良い」と考えゲーム制作の勉強を始めました。</a:t>
            </a:r>
            <a:endParaRPr kumimoji="1" lang="ja-JP" altLang="en-US" dirty="0"/>
          </a:p>
        </p:txBody>
      </p:sp>
    </p:spTree>
    <p:extLst>
      <p:ext uri="{BB962C8B-B14F-4D97-AF65-F5344CB8AC3E}">
        <p14:creationId xmlns:p14="http://schemas.microsoft.com/office/powerpoint/2010/main" val="97353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lstStyle/>
          <a:p>
            <a:r>
              <a:rPr kumimoji="1" lang="ja-JP" altLang="en-US" dirty="0"/>
              <a:t>ドールズオーダーの魅力</a:t>
            </a:r>
          </a:p>
        </p:txBody>
      </p:sp>
      <p:pic>
        <p:nvPicPr>
          <p:cNvPr id="6" name="コンテンツ プレースホルダー 5">
            <a:extLst>
              <a:ext uri="{FF2B5EF4-FFF2-40B4-BE49-F238E27FC236}">
                <a16:creationId xmlns:a16="http://schemas.microsoft.com/office/drawing/2014/main" id="{FAE0AEAA-D87D-4E4D-9159-09A627376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8160" y="2094554"/>
            <a:ext cx="3007924" cy="1706268"/>
          </a:xfrm>
        </p:spPr>
      </p:pic>
      <p:sp>
        <p:nvSpPr>
          <p:cNvPr id="12" name="テキスト ボックス 11">
            <a:extLst>
              <a:ext uri="{FF2B5EF4-FFF2-40B4-BE49-F238E27FC236}">
                <a16:creationId xmlns:a16="http://schemas.microsoft.com/office/drawing/2014/main" id="{7BDA4118-C062-4F68-932A-2A4622E533A2}"/>
              </a:ext>
            </a:extLst>
          </p:cNvPr>
          <p:cNvSpPr txBox="1"/>
          <p:nvPr/>
        </p:nvSpPr>
        <p:spPr>
          <a:xfrm>
            <a:off x="330109" y="2155522"/>
            <a:ext cx="1964899" cy="400110"/>
          </a:xfrm>
          <a:prstGeom prst="rect">
            <a:avLst/>
          </a:prstGeom>
          <a:noFill/>
        </p:spPr>
        <p:txBody>
          <a:bodyPr wrap="square" rtlCol="0">
            <a:spAutoFit/>
          </a:bodyPr>
          <a:lstStyle/>
          <a:p>
            <a:r>
              <a:rPr lang="ja-JP" altLang="en-US" sz="2000" dirty="0"/>
              <a:t>自由に遊べる</a:t>
            </a:r>
            <a:endParaRPr kumimoji="1" lang="ja-JP" altLang="en-US" sz="2000" dirty="0"/>
          </a:p>
        </p:txBody>
      </p:sp>
      <p:sp>
        <p:nvSpPr>
          <p:cNvPr id="7" name="テキスト ボックス 6">
            <a:extLst>
              <a:ext uri="{FF2B5EF4-FFF2-40B4-BE49-F238E27FC236}">
                <a16:creationId xmlns:a16="http://schemas.microsoft.com/office/drawing/2014/main" id="{74326D88-A52C-4737-B37B-9F18D81F78B7}"/>
              </a:ext>
            </a:extLst>
          </p:cNvPr>
          <p:cNvSpPr txBox="1"/>
          <p:nvPr/>
        </p:nvSpPr>
        <p:spPr>
          <a:xfrm>
            <a:off x="2169177" y="1919736"/>
            <a:ext cx="2230532" cy="369332"/>
          </a:xfrm>
          <a:prstGeom prst="rect">
            <a:avLst/>
          </a:prstGeom>
          <a:noFill/>
        </p:spPr>
        <p:txBody>
          <a:bodyPr wrap="square" rtlCol="0">
            <a:spAutoFit/>
          </a:bodyPr>
          <a:lstStyle/>
          <a:p>
            <a:r>
              <a:rPr lang="ja-JP" altLang="en-US" dirty="0"/>
              <a:t>ゲーム性の自由度</a:t>
            </a:r>
            <a:endParaRPr kumimoji="1" lang="ja-JP" altLang="en-US" dirty="0"/>
          </a:p>
        </p:txBody>
      </p:sp>
      <p:sp>
        <p:nvSpPr>
          <p:cNvPr id="8" name="テキスト ボックス 7">
            <a:extLst>
              <a:ext uri="{FF2B5EF4-FFF2-40B4-BE49-F238E27FC236}">
                <a16:creationId xmlns:a16="http://schemas.microsoft.com/office/drawing/2014/main" id="{A29543BB-6419-4B8F-A50C-67CE4183CD19}"/>
              </a:ext>
            </a:extLst>
          </p:cNvPr>
          <p:cNvSpPr txBox="1"/>
          <p:nvPr/>
        </p:nvSpPr>
        <p:spPr>
          <a:xfrm>
            <a:off x="2166577" y="2415762"/>
            <a:ext cx="2230532" cy="369332"/>
          </a:xfrm>
          <a:prstGeom prst="rect">
            <a:avLst/>
          </a:prstGeom>
          <a:noFill/>
        </p:spPr>
        <p:txBody>
          <a:bodyPr wrap="square" rtlCol="0">
            <a:spAutoFit/>
          </a:bodyPr>
          <a:lstStyle/>
          <a:p>
            <a:r>
              <a:rPr lang="en-US" altLang="ja-JP" dirty="0"/>
              <a:t>UI</a:t>
            </a:r>
            <a:r>
              <a:rPr lang="ja-JP" altLang="en-US" dirty="0"/>
              <a:t>の自由度</a:t>
            </a:r>
            <a:endParaRPr kumimoji="1" lang="ja-JP" altLang="en-US" dirty="0"/>
          </a:p>
        </p:txBody>
      </p:sp>
      <p:pic>
        <p:nvPicPr>
          <p:cNvPr id="13" name="図 12">
            <a:extLst>
              <a:ext uri="{FF2B5EF4-FFF2-40B4-BE49-F238E27FC236}">
                <a16:creationId xmlns:a16="http://schemas.microsoft.com/office/drawing/2014/main" id="{6848E91B-2CC4-4991-A8AA-28C11242C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961" y="3930708"/>
            <a:ext cx="2928039" cy="1690319"/>
          </a:xfrm>
          <a:prstGeom prst="rect">
            <a:avLst/>
          </a:prstGeom>
        </p:spPr>
      </p:pic>
      <p:sp>
        <p:nvSpPr>
          <p:cNvPr id="14" name="テキスト ボックス 13">
            <a:extLst>
              <a:ext uri="{FF2B5EF4-FFF2-40B4-BE49-F238E27FC236}">
                <a16:creationId xmlns:a16="http://schemas.microsoft.com/office/drawing/2014/main" id="{12C8FE15-4B71-4C62-B866-1D5BF67CEBC6}"/>
              </a:ext>
            </a:extLst>
          </p:cNvPr>
          <p:cNvSpPr txBox="1"/>
          <p:nvPr/>
        </p:nvSpPr>
        <p:spPr>
          <a:xfrm>
            <a:off x="7254771" y="3853581"/>
            <a:ext cx="674702" cy="369332"/>
          </a:xfrm>
          <a:prstGeom prst="rect">
            <a:avLst/>
          </a:prstGeom>
          <a:noFill/>
        </p:spPr>
        <p:txBody>
          <a:bodyPr wrap="square" rtlCol="0">
            <a:spAutoFit/>
          </a:bodyPr>
          <a:lstStyle/>
          <a:p>
            <a:r>
              <a:rPr lang="ja-JP" altLang="en-US" dirty="0"/>
              <a:t>攻撃</a:t>
            </a:r>
            <a:endParaRPr kumimoji="1" lang="ja-JP" altLang="en-US" dirty="0"/>
          </a:p>
        </p:txBody>
      </p:sp>
      <p:sp>
        <p:nvSpPr>
          <p:cNvPr id="15" name="テキスト ボックス 14">
            <a:extLst>
              <a:ext uri="{FF2B5EF4-FFF2-40B4-BE49-F238E27FC236}">
                <a16:creationId xmlns:a16="http://schemas.microsoft.com/office/drawing/2014/main" id="{BA71616E-7853-40CA-BD7D-9B8387901B3B}"/>
              </a:ext>
            </a:extLst>
          </p:cNvPr>
          <p:cNvSpPr txBox="1"/>
          <p:nvPr/>
        </p:nvSpPr>
        <p:spPr>
          <a:xfrm>
            <a:off x="10390629" y="3501509"/>
            <a:ext cx="674702" cy="369332"/>
          </a:xfrm>
          <a:prstGeom prst="rect">
            <a:avLst/>
          </a:prstGeom>
          <a:noFill/>
        </p:spPr>
        <p:txBody>
          <a:bodyPr wrap="square" rtlCol="0">
            <a:spAutoFit/>
          </a:bodyPr>
          <a:lstStyle/>
          <a:p>
            <a:r>
              <a:rPr lang="ja-JP" altLang="en-US" dirty="0"/>
              <a:t>回避</a:t>
            </a:r>
            <a:endParaRPr kumimoji="1" lang="ja-JP" altLang="en-US" dirty="0"/>
          </a:p>
        </p:txBody>
      </p:sp>
      <p:sp>
        <p:nvSpPr>
          <p:cNvPr id="17" name="テキスト ボックス 16">
            <a:extLst>
              <a:ext uri="{FF2B5EF4-FFF2-40B4-BE49-F238E27FC236}">
                <a16:creationId xmlns:a16="http://schemas.microsoft.com/office/drawing/2014/main" id="{447ED6C9-1D75-4ADF-B344-78A35384E6BA}"/>
              </a:ext>
            </a:extLst>
          </p:cNvPr>
          <p:cNvSpPr txBox="1"/>
          <p:nvPr/>
        </p:nvSpPr>
        <p:spPr>
          <a:xfrm>
            <a:off x="1837627" y="1998472"/>
            <a:ext cx="375942" cy="707886"/>
          </a:xfrm>
          <a:prstGeom prst="rect">
            <a:avLst/>
          </a:prstGeom>
          <a:noFill/>
        </p:spPr>
        <p:txBody>
          <a:bodyPr wrap="square" rtlCol="0">
            <a:spAutoFit/>
          </a:bodyPr>
          <a:lstStyle/>
          <a:p>
            <a:r>
              <a:rPr kumimoji="1" lang="en-US" altLang="ja-JP" sz="4000" dirty="0"/>
              <a:t>(</a:t>
            </a:r>
            <a:endParaRPr kumimoji="1" lang="ja-JP" altLang="en-US" sz="4000" dirty="0"/>
          </a:p>
        </p:txBody>
      </p:sp>
      <p:sp>
        <p:nvSpPr>
          <p:cNvPr id="18" name="テキスト ボックス 17">
            <a:extLst>
              <a:ext uri="{FF2B5EF4-FFF2-40B4-BE49-F238E27FC236}">
                <a16:creationId xmlns:a16="http://schemas.microsoft.com/office/drawing/2014/main" id="{9B36D898-D8B2-40F1-B5BA-DC425CCD02AC}"/>
              </a:ext>
            </a:extLst>
          </p:cNvPr>
          <p:cNvSpPr txBox="1"/>
          <p:nvPr/>
        </p:nvSpPr>
        <p:spPr>
          <a:xfrm>
            <a:off x="1029810" y="2998417"/>
            <a:ext cx="5080265" cy="830997"/>
          </a:xfrm>
          <a:prstGeom prst="rect">
            <a:avLst/>
          </a:prstGeom>
          <a:noFill/>
        </p:spPr>
        <p:txBody>
          <a:bodyPr wrap="square" rtlCol="0">
            <a:spAutoFit/>
          </a:bodyPr>
          <a:lstStyle/>
          <a:p>
            <a:r>
              <a:rPr kumimoji="1" lang="ja-JP" altLang="en-US" sz="1600" dirty="0"/>
              <a:t>攻撃からいつでも回避に繋げられる等、キャラクターの行動に制約が少なく、縦横無尽に自分の分身を動かせる自由且つ高速なアクションが魅力的でした。</a:t>
            </a:r>
            <a:endParaRPr kumimoji="1" lang="en-US" altLang="ja-JP" sz="1600" dirty="0"/>
          </a:p>
        </p:txBody>
      </p:sp>
      <p:pic>
        <p:nvPicPr>
          <p:cNvPr id="20" name="図 19">
            <a:extLst>
              <a:ext uri="{FF2B5EF4-FFF2-40B4-BE49-F238E27FC236}">
                <a16:creationId xmlns:a16="http://schemas.microsoft.com/office/drawing/2014/main" id="{9306DFF4-C951-4A17-B59B-D0C79559A9E2}"/>
              </a:ext>
            </a:extLst>
          </p:cNvPr>
          <p:cNvPicPr>
            <a:picLocks noChangeAspect="1"/>
          </p:cNvPicPr>
          <p:nvPr/>
        </p:nvPicPr>
        <p:blipFill>
          <a:blip r:embed="rId4"/>
          <a:stretch>
            <a:fillRect/>
          </a:stretch>
        </p:blipFill>
        <p:spPr>
          <a:xfrm>
            <a:off x="671539" y="4272199"/>
            <a:ext cx="2928040" cy="2330778"/>
          </a:xfrm>
          <a:prstGeom prst="rect">
            <a:avLst/>
          </a:prstGeom>
        </p:spPr>
      </p:pic>
      <p:sp>
        <p:nvSpPr>
          <p:cNvPr id="21" name="テキスト ボックス 20">
            <a:extLst>
              <a:ext uri="{FF2B5EF4-FFF2-40B4-BE49-F238E27FC236}">
                <a16:creationId xmlns:a16="http://schemas.microsoft.com/office/drawing/2014/main" id="{8FFEA1B9-05F3-4F1B-AA1E-45FEA496ECFA}"/>
              </a:ext>
            </a:extLst>
          </p:cNvPr>
          <p:cNvSpPr txBox="1"/>
          <p:nvPr/>
        </p:nvSpPr>
        <p:spPr>
          <a:xfrm>
            <a:off x="3689430" y="4775867"/>
            <a:ext cx="3565341" cy="1077218"/>
          </a:xfrm>
          <a:prstGeom prst="rect">
            <a:avLst/>
          </a:prstGeom>
          <a:noFill/>
        </p:spPr>
        <p:txBody>
          <a:bodyPr wrap="square" rtlCol="0">
            <a:spAutoFit/>
          </a:bodyPr>
          <a:lstStyle/>
          <a:p>
            <a:r>
              <a:rPr kumimoji="1" lang="en-US" altLang="ja-JP" sz="1600" dirty="0"/>
              <a:t>e-sports</a:t>
            </a:r>
            <a:r>
              <a:rPr kumimoji="1" lang="ja-JP" altLang="en-US" sz="1600" dirty="0"/>
              <a:t>を見据えたカスタマイズ性の高い</a:t>
            </a:r>
            <a:r>
              <a:rPr kumimoji="1" lang="en-US" altLang="ja-JP" sz="1600" dirty="0"/>
              <a:t>UI</a:t>
            </a:r>
            <a:r>
              <a:rPr kumimoji="1" lang="ja-JP" altLang="en-US" sz="1600" dirty="0"/>
              <a:t>と、</a:t>
            </a:r>
            <a:r>
              <a:rPr lang="en-US" altLang="ja-JP" sz="1600" dirty="0"/>
              <a:t>1</a:t>
            </a:r>
            <a:r>
              <a:rPr lang="ja-JP" altLang="en-US" sz="1600" dirty="0"/>
              <a:t>試合が</a:t>
            </a:r>
            <a:r>
              <a:rPr lang="en-US" altLang="ja-JP" sz="1600" dirty="0"/>
              <a:t>3</a:t>
            </a:r>
            <a:r>
              <a:rPr lang="ja-JP" altLang="en-US" sz="1600" dirty="0"/>
              <a:t>分以内というゲーム性も相まって、ハイスピードで爽快感のある遊びをストレス無く体験出来ました。</a:t>
            </a:r>
            <a:endParaRPr kumimoji="1" lang="ja-JP" altLang="en-US" sz="1600" dirty="0"/>
          </a:p>
        </p:txBody>
      </p:sp>
      <p:sp>
        <p:nvSpPr>
          <p:cNvPr id="3" name="矢印: 右カーブ 2">
            <a:extLst>
              <a:ext uri="{FF2B5EF4-FFF2-40B4-BE49-F238E27FC236}">
                <a16:creationId xmlns:a16="http://schemas.microsoft.com/office/drawing/2014/main" id="{53829E16-57EF-456D-95CC-BDF1A81B2AA1}"/>
              </a:ext>
            </a:extLst>
          </p:cNvPr>
          <p:cNvSpPr/>
          <p:nvPr/>
        </p:nvSpPr>
        <p:spPr>
          <a:xfrm rot="17314804">
            <a:off x="8032418" y="3903019"/>
            <a:ext cx="558381" cy="1619563"/>
          </a:xfrm>
          <a:prstGeom prst="curved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矢印: 右カーブ 15">
            <a:extLst>
              <a:ext uri="{FF2B5EF4-FFF2-40B4-BE49-F238E27FC236}">
                <a16:creationId xmlns:a16="http://schemas.microsoft.com/office/drawing/2014/main" id="{FDAC8F8A-5C88-41D3-B289-B703493CE410}"/>
              </a:ext>
            </a:extLst>
          </p:cNvPr>
          <p:cNvSpPr/>
          <p:nvPr/>
        </p:nvSpPr>
        <p:spPr>
          <a:xfrm rot="6382928">
            <a:off x="9744601" y="2167030"/>
            <a:ext cx="558381" cy="1619563"/>
          </a:xfrm>
          <a:prstGeom prst="curved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3970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10515600" cy="1325563"/>
          </a:xfrm>
        </p:spPr>
        <p:txBody>
          <a:bodyPr/>
          <a:lstStyle/>
          <a:p>
            <a:r>
              <a:rPr kumimoji="1" lang="ja-JP" altLang="en-US" dirty="0"/>
              <a:t>ゲーム制作にあたって</a:t>
            </a:r>
          </a:p>
        </p:txBody>
      </p:sp>
      <p:sp>
        <p:nvSpPr>
          <p:cNvPr id="16" name="テキスト ボックス 15">
            <a:extLst>
              <a:ext uri="{FF2B5EF4-FFF2-40B4-BE49-F238E27FC236}">
                <a16:creationId xmlns:a16="http://schemas.microsoft.com/office/drawing/2014/main" id="{192FDF00-8F79-4DC6-AF50-46CA7554DC7A}"/>
              </a:ext>
            </a:extLst>
          </p:cNvPr>
          <p:cNvSpPr txBox="1"/>
          <p:nvPr/>
        </p:nvSpPr>
        <p:spPr>
          <a:xfrm>
            <a:off x="1002044" y="1938097"/>
            <a:ext cx="9570705" cy="1015663"/>
          </a:xfrm>
          <a:prstGeom prst="rect">
            <a:avLst/>
          </a:prstGeom>
          <a:noFill/>
        </p:spPr>
        <p:txBody>
          <a:bodyPr wrap="square" rtlCol="0">
            <a:spAutoFit/>
          </a:bodyPr>
          <a:lstStyle/>
          <a:p>
            <a:r>
              <a:rPr kumimoji="1" lang="ja-JP" altLang="en-US" sz="2000" dirty="0"/>
              <a:t>作りたいものは定まった一方で、オリジナルの</a:t>
            </a:r>
            <a:r>
              <a:rPr kumimoji="1" lang="en-US" altLang="ja-JP" sz="2000" dirty="0"/>
              <a:t>3D</a:t>
            </a:r>
            <a:r>
              <a:rPr kumimoji="1" lang="ja-JP" altLang="en-US" sz="2000" dirty="0"/>
              <a:t>アクションゲームをいきなり作り始めるのは挫折に繋がると考えました。</a:t>
            </a:r>
            <a:endParaRPr kumimoji="1" lang="en-US" altLang="ja-JP" sz="2000" dirty="0"/>
          </a:p>
          <a:p>
            <a:r>
              <a:rPr lang="ja-JP" altLang="en-US" sz="2000" dirty="0"/>
              <a:t>そこで、勉強しつつ簡単なものからスキルを磨いていくことにしました。</a:t>
            </a:r>
            <a:endParaRPr kumimoji="1" lang="en-US" altLang="ja-JP" sz="2000" dirty="0"/>
          </a:p>
        </p:txBody>
      </p:sp>
      <p:sp>
        <p:nvSpPr>
          <p:cNvPr id="19" name="テキスト ボックス 18">
            <a:extLst>
              <a:ext uri="{FF2B5EF4-FFF2-40B4-BE49-F238E27FC236}">
                <a16:creationId xmlns:a16="http://schemas.microsoft.com/office/drawing/2014/main" id="{285269D9-7EC4-427B-A83F-C93062CA5DA7}"/>
              </a:ext>
            </a:extLst>
          </p:cNvPr>
          <p:cNvSpPr txBox="1"/>
          <p:nvPr/>
        </p:nvSpPr>
        <p:spPr>
          <a:xfrm>
            <a:off x="2427372" y="2953760"/>
            <a:ext cx="6540996" cy="3785652"/>
          </a:xfrm>
          <a:prstGeom prst="rect">
            <a:avLst/>
          </a:prstGeom>
          <a:noFill/>
        </p:spPr>
        <p:txBody>
          <a:bodyPr wrap="square" rtlCol="0">
            <a:spAutoFit/>
          </a:bodyPr>
          <a:lstStyle/>
          <a:p>
            <a:r>
              <a:rPr kumimoji="1" lang="en-US" altLang="ja-JP" sz="2000" dirty="0"/>
              <a:t>2019</a:t>
            </a:r>
            <a:r>
              <a:rPr kumimoji="1" lang="ja-JP" altLang="en-US" sz="2000" dirty="0"/>
              <a:t>年　</a:t>
            </a:r>
            <a:r>
              <a:rPr kumimoji="1" lang="en-US" altLang="ja-JP" sz="2000" dirty="0"/>
              <a:t>11</a:t>
            </a:r>
            <a:r>
              <a:rPr kumimoji="1" lang="ja-JP" altLang="en-US" sz="2000" dirty="0"/>
              <a:t>月　ドールズオーダー　サービス終了</a:t>
            </a:r>
            <a:endParaRPr kumimoji="1" lang="en-US" altLang="ja-JP" sz="2000" dirty="0"/>
          </a:p>
          <a:p>
            <a:endParaRPr kumimoji="1" lang="en-US" altLang="ja-JP" sz="2000" dirty="0"/>
          </a:p>
          <a:p>
            <a:r>
              <a:rPr lang="en-US" altLang="ja-JP" sz="2000" dirty="0"/>
              <a:t>2020</a:t>
            </a:r>
            <a:r>
              <a:rPr lang="ja-JP" altLang="en-US" sz="2000" dirty="0"/>
              <a:t>年 　 </a:t>
            </a:r>
            <a:r>
              <a:rPr lang="en-US" altLang="ja-JP" sz="2000" dirty="0"/>
              <a:t>5</a:t>
            </a:r>
            <a:r>
              <a:rPr lang="ja-JP" altLang="en-US" sz="2000" dirty="0"/>
              <a:t>月　スライドパズル制作開始</a:t>
            </a:r>
            <a:r>
              <a:rPr lang="en-US" altLang="ja-JP" sz="2000" dirty="0"/>
              <a:t>(Unity)</a:t>
            </a:r>
          </a:p>
          <a:p>
            <a:endParaRPr lang="en-US" altLang="ja-JP" sz="2000" dirty="0"/>
          </a:p>
          <a:p>
            <a:r>
              <a:rPr lang="ja-JP" altLang="en-US" sz="2000" dirty="0"/>
              <a:t>　　　  　　 </a:t>
            </a:r>
            <a:r>
              <a:rPr lang="en-US" altLang="ja-JP" sz="2000" dirty="0"/>
              <a:t>8</a:t>
            </a:r>
            <a:r>
              <a:rPr lang="ja-JP" altLang="en-US" sz="2000" dirty="0"/>
              <a:t>月　パズルの制作が終了</a:t>
            </a:r>
            <a:endParaRPr lang="en-US" altLang="ja-JP" sz="2000" dirty="0"/>
          </a:p>
          <a:p>
            <a:r>
              <a:rPr kumimoji="1" lang="en-US" altLang="ja-JP" sz="2000" dirty="0"/>
              <a:t>             10</a:t>
            </a:r>
            <a:r>
              <a:rPr kumimoji="1" lang="ja-JP" altLang="en-US" sz="2000" dirty="0"/>
              <a:t>月</a:t>
            </a:r>
            <a:r>
              <a:rPr kumimoji="1" lang="en-US" altLang="ja-JP" sz="2000" dirty="0"/>
              <a:t>  3D</a:t>
            </a:r>
            <a:r>
              <a:rPr kumimoji="1" lang="ja-JP" altLang="en-US" sz="2000" dirty="0"/>
              <a:t>モデルの作成開始</a:t>
            </a:r>
            <a:r>
              <a:rPr kumimoji="1" lang="en-US" altLang="ja-JP" sz="2000" dirty="0"/>
              <a:t>(Blender)</a:t>
            </a:r>
          </a:p>
          <a:p>
            <a:endParaRPr kumimoji="1" lang="en-US" altLang="ja-JP" sz="2000" dirty="0"/>
          </a:p>
          <a:p>
            <a:r>
              <a:rPr kumimoji="1" lang="en-US" altLang="ja-JP" sz="2000" dirty="0"/>
              <a:t>2021</a:t>
            </a:r>
            <a:r>
              <a:rPr kumimoji="1" lang="ja-JP" altLang="en-US" sz="2000" dirty="0"/>
              <a:t>年 　 </a:t>
            </a:r>
            <a:r>
              <a:rPr kumimoji="1" lang="en-US" altLang="ja-JP" sz="2000" dirty="0"/>
              <a:t>1</a:t>
            </a:r>
            <a:r>
              <a:rPr kumimoji="1" lang="ja-JP" altLang="en-US" sz="2000" dirty="0"/>
              <a:t>月　モデルの制作終了</a:t>
            </a:r>
            <a:endParaRPr kumimoji="1" lang="en-US" altLang="ja-JP" sz="2000" dirty="0"/>
          </a:p>
          <a:p>
            <a:r>
              <a:rPr lang="ja-JP" altLang="en-US" sz="2000" dirty="0"/>
              <a:t>　　　　　　　 　　 キャラクターアニメーション制作開始</a:t>
            </a:r>
            <a:endParaRPr lang="en-US" altLang="ja-JP" sz="2000" dirty="0"/>
          </a:p>
          <a:p>
            <a:endParaRPr lang="en-US" altLang="ja-JP" sz="2000" dirty="0"/>
          </a:p>
          <a:p>
            <a:r>
              <a:rPr lang="en-US" altLang="ja-JP" sz="2000" dirty="0"/>
              <a:t>          </a:t>
            </a:r>
            <a:r>
              <a:rPr lang="ja-JP" altLang="en-US" sz="2000" dirty="0"/>
              <a:t>　</a:t>
            </a:r>
            <a:r>
              <a:rPr lang="en-US" altLang="ja-JP" sz="2000" dirty="0"/>
              <a:t>   4</a:t>
            </a:r>
            <a:r>
              <a:rPr lang="ja-JP" altLang="en-US" sz="2000" dirty="0"/>
              <a:t>月　アニメーション制作終了</a:t>
            </a:r>
            <a:endParaRPr lang="en-US" altLang="ja-JP" sz="2000" dirty="0"/>
          </a:p>
          <a:p>
            <a:r>
              <a:rPr kumimoji="1" lang="en-US" altLang="ja-JP" sz="2000" dirty="0"/>
              <a:t>                  </a:t>
            </a:r>
            <a:r>
              <a:rPr kumimoji="1" lang="ja-JP" altLang="en-US" sz="2000" dirty="0"/>
              <a:t>　</a:t>
            </a:r>
            <a:r>
              <a:rPr kumimoji="1" lang="en-US" altLang="ja-JP" sz="2000" dirty="0"/>
              <a:t>    </a:t>
            </a:r>
            <a:r>
              <a:rPr lang="en-US" altLang="ja-JP" sz="2000" dirty="0"/>
              <a:t>Unity</a:t>
            </a:r>
            <a:r>
              <a:rPr lang="ja-JP" altLang="en-US" sz="2000" dirty="0"/>
              <a:t>に実装</a:t>
            </a:r>
            <a:endParaRPr kumimoji="1" lang="en-US" altLang="ja-JP" sz="2000" dirty="0"/>
          </a:p>
        </p:txBody>
      </p:sp>
    </p:spTree>
    <p:extLst>
      <p:ext uri="{BB962C8B-B14F-4D97-AF65-F5344CB8AC3E}">
        <p14:creationId xmlns:p14="http://schemas.microsoft.com/office/powerpoint/2010/main" val="1587980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矢印コネクタ 31">
            <a:extLst>
              <a:ext uri="{FF2B5EF4-FFF2-40B4-BE49-F238E27FC236}">
                <a16:creationId xmlns:a16="http://schemas.microsoft.com/office/drawing/2014/main" id="{A7CF3ECE-38CF-41D4-8505-4C7A5E9A7D4D}"/>
              </a:ext>
            </a:extLst>
          </p:cNvPr>
          <p:cNvCxnSpPr>
            <a:cxnSpLocks/>
            <a:endCxn id="27" idx="0"/>
          </p:cNvCxnSpPr>
          <p:nvPr/>
        </p:nvCxnSpPr>
        <p:spPr>
          <a:xfrm flipH="1">
            <a:off x="9489469" y="3793352"/>
            <a:ext cx="2302045" cy="16800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646282B1-61DC-434A-AE87-30908CE6EA1F}"/>
              </a:ext>
            </a:extLst>
          </p:cNvPr>
          <p:cNvCxnSpPr>
            <a:cxnSpLocks/>
            <a:endCxn id="25" idx="0"/>
          </p:cNvCxnSpPr>
          <p:nvPr/>
        </p:nvCxnSpPr>
        <p:spPr>
          <a:xfrm flipH="1">
            <a:off x="7953664" y="3814864"/>
            <a:ext cx="3100852" cy="165848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5192FB5-13CF-4D87-A4C9-414D2AA7538C}"/>
              </a:ext>
            </a:extLst>
          </p:cNvPr>
          <p:cNvSpPr>
            <a:spLocks noGrp="1"/>
          </p:cNvSpPr>
          <p:nvPr>
            <p:ph type="title"/>
          </p:nvPr>
        </p:nvSpPr>
        <p:spPr>
          <a:xfrm>
            <a:off x="440070" y="255023"/>
            <a:ext cx="5835470" cy="1325563"/>
          </a:xfrm>
        </p:spPr>
        <p:txBody>
          <a:bodyPr/>
          <a:lstStyle/>
          <a:p>
            <a:r>
              <a:rPr kumimoji="1" lang="ja-JP" altLang="en-US" dirty="0"/>
              <a:t>スライドパズルの制作</a:t>
            </a:r>
          </a:p>
        </p:txBody>
      </p:sp>
      <p:sp>
        <p:nvSpPr>
          <p:cNvPr id="11" name="テキスト ボックス 10">
            <a:extLst>
              <a:ext uri="{FF2B5EF4-FFF2-40B4-BE49-F238E27FC236}">
                <a16:creationId xmlns:a16="http://schemas.microsoft.com/office/drawing/2014/main" id="{34CCF7B8-8D07-469F-8FCC-928B89715DDC}"/>
              </a:ext>
            </a:extLst>
          </p:cNvPr>
          <p:cNvSpPr txBox="1"/>
          <p:nvPr/>
        </p:nvSpPr>
        <p:spPr>
          <a:xfrm>
            <a:off x="369001" y="5438766"/>
            <a:ext cx="6018087" cy="1323439"/>
          </a:xfrm>
          <a:prstGeom prst="rect">
            <a:avLst/>
          </a:prstGeom>
          <a:noFill/>
        </p:spPr>
        <p:txBody>
          <a:bodyPr wrap="square" rtlCol="0">
            <a:spAutoFit/>
          </a:bodyPr>
          <a:lstStyle/>
          <a:p>
            <a:r>
              <a:rPr lang="ja-JP" altLang="en-US" sz="2000" dirty="0"/>
              <a:t>ルール</a:t>
            </a:r>
            <a:endParaRPr lang="en-US" altLang="ja-JP" sz="2000" dirty="0"/>
          </a:p>
          <a:p>
            <a:r>
              <a:rPr kumimoji="1" lang="ja-JP" altLang="en-US" sz="2000" dirty="0"/>
              <a:t>ランダムに配置されたパネルを空いているセルに移動させる操作を繰り返し、左上から数字の順番に並べることでクリアになります。</a:t>
            </a:r>
            <a:endParaRPr kumimoji="1" lang="en-US" altLang="ja-JP" sz="2000" dirty="0"/>
          </a:p>
        </p:txBody>
      </p:sp>
      <p:sp>
        <p:nvSpPr>
          <p:cNvPr id="17" name="テキスト ボックス 16">
            <a:extLst>
              <a:ext uri="{FF2B5EF4-FFF2-40B4-BE49-F238E27FC236}">
                <a16:creationId xmlns:a16="http://schemas.microsoft.com/office/drawing/2014/main" id="{3335CE90-FA77-4FD1-B52A-655175D9A872}"/>
              </a:ext>
            </a:extLst>
          </p:cNvPr>
          <p:cNvSpPr txBox="1"/>
          <p:nvPr/>
        </p:nvSpPr>
        <p:spPr>
          <a:xfrm>
            <a:off x="7078867" y="645267"/>
            <a:ext cx="5098742" cy="1938992"/>
          </a:xfrm>
          <a:prstGeom prst="rect">
            <a:avLst/>
          </a:prstGeom>
          <a:noFill/>
        </p:spPr>
        <p:txBody>
          <a:bodyPr wrap="square" rtlCol="0">
            <a:spAutoFit/>
          </a:bodyPr>
          <a:lstStyle/>
          <a:p>
            <a:r>
              <a:rPr lang="ja-JP" altLang="en-US" sz="2000" dirty="0"/>
              <a:t>・デザインモチーフ</a:t>
            </a:r>
            <a:endParaRPr lang="en-US" altLang="ja-JP" sz="2000" dirty="0"/>
          </a:p>
          <a:p>
            <a:r>
              <a:rPr kumimoji="1" lang="ja-JP" altLang="en-US" sz="2000" dirty="0"/>
              <a:t>数字がならんでいるだけだと味気ないと思い、十干十二支をテーマにしました。</a:t>
            </a:r>
            <a:endParaRPr kumimoji="1" lang="en-US" altLang="ja-JP" sz="2000" dirty="0"/>
          </a:p>
          <a:p>
            <a:r>
              <a:rPr kumimoji="1" lang="ja-JP" altLang="en-US" sz="2000" dirty="0"/>
              <a:t>五行思想に対応するように数字をデザインし</a:t>
            </a:r>
            <a:r>
              <a:rPr lang="ja-JP" altLang="en-US" sz="2000" dirty="0"/>
              <a:t>、加えてパネルの上限数に対応する干支の動物が応援してくれるようにデザインしました。</a:t>
            </a:r>
            <a:endParaRPr kumimoji="1" lang="en-US" altLang="ja-JP" sz="2000" dirty="0"/>
          </a:p>
        </p:txBody>
      </p:sp>
      <p:grpSp>
        <p:nvGrpSpPr>
          <p:cNvPr id="31" name="グループ化 30">
            <a:extLst>
              <a:ext uri="{FF2B5EF4-FFF2-40B4-BE49-F238E27FC236}">
                <a16:creationId xmlns:a16="http://schemas.microsoft.com/office/drawing/2014/main" id="{61EFEE34-4D41-4987-9C61-AD47A9FBCAE8}"/>
              </a:ext>
            </a:extLst>
          </p:cNvPr>
          <p:cNvGrpSpPr/>
          <p:nvPr/>
        </p:nvGrpSpPr>
        <p:grpSpPr>
          <a:xfrm>
            <a:off x="7306322" y="4012707"/>
            <a:ext cx="4366291" cy="2730089"/>
            <a:chOff x="7147957" y="1678142"/>
            <a:chExt cx="4088750" cy="2566061"/>
          </a:xfrm>
        </p:grpSpPr>
        <p:pic>
          <p:nvPicPr>
            <p:cNvPr id="18" name="図 17">
              <a:extLst>
                <a:ext uri="{FF2B5EF4-FFF2-40B4-BE49-F238E27FC236}">
                  <a16:creationId xmlns:a16="http://schemas.microsoft.com/office/drawing/2014/main" id="{38E0E76E-8113-4BBC-AF8F-83BB560752FA}"/>
                </a:ext>
              </a:extLst>
            </p:cNvPr>
            <p:cNvPicPr>
              <a:picLocks noChangeAspect="1"/>
            </p:cNvPicPr>
            <p:nvPr/>
          </p:nvPicPr>
          <p:blipFill>
            <a:blip r:embed="rId2"/>
            <a:stretch>
              <a:fillRect/>
            </a:stretch>
          </p:blipFill>
          <p:spPr>
            <a:xfrm>
              <a:off x="7147957" y="1678142"/>
              <a:ext cx="1212387" cy="1193173"/>
            </a:xfrm>
            <a:prstGeom prst="rect">
              <a:avLst/>
            </a:prstGeom>
          </p:spPr>
        </p:pic>
        <p:pic>
          <p:nvPicPr>
            <p:cNvPr id="21" name="図 20">
              <a:extLst>
                <a:ext uri="{FF2B5EF4-FFF2-40B4-BE49-F238E27FC236}">
                  <a16:creationId xmlns:a16="http://schemas.microsoft.com/office/drawing/2014/main" id="{D06B0A07-B4F5-40B2-BD48-7A526EC31A9E}"/>
                </a:ext>
              </a:extLst>
            </p:cNvPr>
            <p:cNvPicPr>
              <a:picLocks noChangeAspect="1"/>
            </p:cNvPicPr>
            <p:nvPr/>
          </p:nvPicPr>
          <p:blipFill>
            <a:blip r:embed="rId3"/>
            <a:stretch>
              <a:fillRect/>
            </a:stretch>
          </p:blipFill>
          <p:spPr>
            <a:xfrm>
              <a:off x="8586139" y="1678142"/>
              <a:ext cx="1212387" cy="1193173"/>
            </a:xfrm>
            <a:prstGeom prst="rect">
              <a:avLst/>
            </a:prstGeom>
          </p:spPr>
        </p:pic>
        <p:pic>
          <p:nvPicPr>
            <p:cNvPr id="23" name="図 22">
              <a:extLst>
                <a:ext uri="{FF2B5EF4-FFF2-40B4-BE49-F238E27FC236}">
                  <a16:creationId xmlns:a16="http://schemas.microsoft.com/office/drawing/2014/main" id="{3E6C4285-9CF8-48B8-AFE4-CAAEA3438BBF}"/>
                </a:ext>
              </a:extLst>
            </p:cNvPr>
            <p:cNvPicPr>
              <a:picLocks noChangeAspect="1"/>
            </p:cNvPicPr>
            <p:nvPr/>
          </p:nvPicPr>
          <p:blipFill>
            <a:blip r:embed="rId4"/>
            <a:stretch>
              <a:fillRect/>
            </a:stretch>
          </p:blipFill>
          <p:spPr>
            <a:xfrm>
              <a:off x="10024321" y="1678142"/>
              <a:ext cx="1212386" cy="1193173"/>
            </a:xfrm>
            <a:prstGeom prst="rect">
              <a:avLst/>
            </a:prstGeom>
          </p:spPr>
        </p:pic>
        <p:pic>
          <p:nvPicPr>
            <p:cNvPr id="25" name="図 24">
              <a:extLst>
                <a:ext uri="{FF2B5EF4-FFF2-40B4-BE49-F238E27FC236}">
                  <a16:creationId xmlns:a16="http://schemas.microsoft.com/office/drawing/2014/main" id="{00ED9320-0800-4273-9F8B-008C6C027D1E}"/>
                </a:ext>
              </a:extLst>
            </p:cNvPr>
            <p:cNvPicPr>
              <a:picLocks noChangeAspect="1"/>
            </p:cNvPicPr>
            <p:nvPr/>
          </p:nvPicPr>
          <p:blipFill>
            <a:blip r:embed="rId5"/>
            <a:stretch>
              <a:fillRect/>
            </a:stretch>
          </p:blipFill>
          <p:spPr>
            <a:xfrm>
              <a:off x="7147957" y="3051030"/>
              <a:ext cx="1212387" cy="1193173"/>
            </a:xfrm>
            <a:prstGeom prst="rect">
              <a:avLst/>
            </a:prstGeom>
          </p:spPr>
        </p:pic>
        <p:pic>
          <p:nvPicPr>
            <p:cNvPr id="27" name="図 26">
              <a:extLst>
                <a:ext uri="{FF2B5EF4-FFF2-40B4-BE49-F238E27FC236}">
                  <a16:creationId xmlns:a16="http://schemas.microsoft.com/office/drawing/2014/main" id="{7824721D-8115-4486-ABB3-BAEDE63F04E6}"/>
                </a:ext>
              </a:extLst>
            </p:cNvPr>
            <p:cNvPicPr>
              <a:picLocks noChangeAspect="1"/>
            </p:cNvPicPr>
            <p:nvPr/>
          </p:nvPicPr>
          <p:blipFill>
            <a:blip r:embed="rId6"/>
            <a:stretch>
              <a:fillRect/>
            </a:stretch>
          </p:blipFill>
          <p:spPr>
            <a:xfrm>
              <a:off x="8586139" y="3051029"/>
              <a:ext cx="1212387" cy="1193174"/>
            </a:xfrm>
            <a:prstGeom prst="rect">
              <a:avLst/>
            </a:prstGeom>
          </p:spPr>
        </p:pic>
      </p:grpSp>
      <p:graphicFrame>
        <p:nvGraphicFramePr>
          <p:cNvPr id="29" name="表 29">
            <a:extLst>
              <a:ext uri="{FF2B5EF4-FFF2-40B4-BE49-F238E27FC236}">
                <a16:creationId xmlns:a16="http://schemas.microsoft.com/office/drawing/2014/main" id="{25A29B3A-85AF-470E-BA09-F16A8972026F}"/>
              </a:ext>
            </a:extLst>
          </p:cNvPr>
          <p:cNvGraphicFramePr>
            <a:graphicFrameLocks noGrp="1"/>
          </p:cNvGraphicFramePr>
          <p:nvPr>
            <p:extLst>
              <p:ext uri="{D42A27DB-BD31-4B8C-83A1-F6EECF244321}">
                <p14:modId xmlns:p14="http://schemas.microsoft.com/office/powerpoint/2010/main" val="669983000"/>
              </p:ext>
            </p:extLst>
          </p:nvPr>
        </p:nvGraphicFramePr>
        <p:xfrm>
          <a:off x="6591658" y="2680832"/>
          <a:ext cx="5550231" cy="1112520"/>
        </p:xfrm>
        <a:graphic>
          <a:graphicData uri="http://schemas.openxmlformats.org/drawingml/2006/table">
            <a:tbl>
              <a:tblPr firstRow="1" bandRow="1">
                <a:tableStyleId>{5C22544A-7EE6-4342-B048-85BDC9FD1C3A}</a:tableStyleId>
              </a:tblPr>
              <a:tblGrid>
                <a:gridCol w="1792618">
                  <a:extLst>
                    <a:ext uri="{9D8B030D-6E8A-4147-A177-3AD203B41FA5}">
                      <a16:colId xmlns:a16="http://schemas.microsoft.com/office/drawing/2014/main" val="1389554138"/>
                    </a:ext>
                  </a:extLst>
                </a:gridCol>
                <a:gridCol w="400050">
                  <a:extLst>
                    <a:ext uri="{9D8B030D-6E8A-4147-A177-3AD203B41FA5}">
                      <a16:colId xmlns:a16="http://schemas.microsoft.com/office/drawing/2014/main" val="1796242404"/>
                    </a:ext>
                  </a:extLst>
                </a:gridCol>
                <a:gridCol w="371475">
                  <a:extLst>
                    <a:ext uri="{9D8B030D-6E8A-4147-A177-3AD203B41FA5}">
                      <a16:colId xmlns:a16="http://schemas.microsoft.com/office/drawing/2014/main" val="1438525415"/>
                    </a:ext>
                  </a:extLst>
                </a:gridCol>
                <a:gridCol w="428625">
                  <a:extLst>
                    <a:ext uri="{9D8B030D-6E8A-4147-A177-3AD203B41FA5}">
                      <a16:colId xmlns:a16="http://schemas.microsoft.com/office/drawing/2014/main" val="1353738928"/>
                    </a:ext>
                  </a:extLst>
                </a:gridCol>
                <a:gridCol w="357188">
                  <a:extLst>
                    <a:ext uri="{9D8B030D-6E8A-4147-A177-3AD203B41FA5}">
                      <a16:colId xmlns:a16="http://schemas.microsoft.com/office/drawing/2014/main" val="1229418112"/>
                    </a:ext>
                  </a:extLst>
                </a:gridCol>
                <a:gridCol w="371475">
                  <a:extLst>
                    <a:ext uri="{9D8B030D-6E8A-4147-A177-3AD203B41FA5}">
                      <a16:colId xmlns:a16="http://schemas.microsoft.com/office/drawing/2014/main" val="1135649337"/>
                    </a:ext>
                  </a:extLst>
                </a:gridCol>
                <a:gridCol w="371475">
                  <a:extLst>
                    <a:ext uri="{9D8B030D-6E8A-4147-A177-3AD203B41FA5}">
                      <a16:colId xmlns:a16="http://schemas.microsoft.com/office/drawing/2014/main" val="1219135430"/>
                    </a:ext>
                  </a:extLst>
                </a:gridCol>
                <a:gridCol w="385762">
                  <a:extLst>
                    <a:ext uri="{9D8B030D-6E8A-4147-A177-3AD203B41FA5}">
                      <a16:colId xmlns:a16="http://schemas.microsoft.com/office/drawing/2014/main" val="1807867917"/>
                    </a:ext>
                  </a:extLst>
                </a:gridCol>
                <a:gridCol w="357188">
                  <a:extLst>
                    <a:ext uri="{9D8B030D-6E8A-4147-A177-3AD203B41FA5}">
                      <a16:colId xmlns:a16="http://schemas.microsoft.com/office/drawing/2014/main" val="1219218385"/>
                    </a:ext>
                  </a:extLst>
                </a:gridCol>
                <a:gridCol w="357187">
                  <a:extLst>
                    <a:ext uri="{9D8B030D-6E8A-4147-A177-3AD203B41FA5}">
                      <a16:colId xmlns:a16="http://schemas.microsoft.com/office/drawing/2014/main" val="1787626168"/>
                    </a:ext>
                  </a:extLst>
                </a:gridCol>
                <a:gridCol w="357188">
                  <a:extLst>
                    <a:ext uri="{9D8B030D-6E8A-4147-A177-3AD203B41FA5}">
                      <a16:colId xmlns:a16="http://schemas.microsoft.com/office/drawing/2014/main" val="4205659187"/>
                    </a:ext>
                  </a:extLst>
                </a:gridCol>
              </a:tblGrid>
              <a:tr h="370840">
                <a:tc>
                  <a:txBody>
                    <a:bodyPr/>
                    <a:lstStyle/>
                    <a:p>
                      <a:r>
                        <a:rPr kumimoji="1" lang="ja-JP" altLang="en-US" dirty="0"/>
                        <a:t>修正ユリウス日</a:t>
                      </a:r>
                    </a:p>
                  </a:txBody>
                  <a:tcPr/>
                </a:tc>
                <a:tc>
                  <a:txBody>
                    <a:bodyPr/>
                    <a:lstStyle/>
                    <a:p>
                      <a:r>
                        <a:rPr kumimoji="1" lang="en-US" altLang="ja-JP" dirty="0"/>
                        <a:t>0</a:t>
                      </a:r>
                      <a:endParaRPr kumimoji="1" lang="ja-JP" altLang="en-US" dirty="0"/>
                    </a:p>
                  </a:txBody>
                  <a:tcPr/>
                </a:tc>
                <a:tc>
                  <a:txBody>
                    <a:bodyPr/>
                    <a:lstStyle/>
                    <a:p>
                      <a:r>
                        <a:rPr kumimoji="1" lang="en-US" altLang="ja-JP" dirty="0"/>
                        <a:t>1</a:t>
                      </a:r>
                      <a:endParaRPr kumimoji="1" lang="ja-JP" altLang="en-US" dirty="0"/>
                    </a:p>
                  </a:txBody>
                  <a:tcPr/>
                </a:tc>
                <a:tc>
                  <a:txBody>
                    <a:bodyPr/>
                    <a:lstStyle/>
                    <a:p>
                      <a:r>
                        <a:rPr kumimoji="1" lang="en-US" altLang="ja-JP" dirty="0"/>
                        <a:t>2</a:t>
                      </a:r>
                      <a:endParaRPr kumimoji="1" lang="ja-JP" altLang="en-US" dirty="0"/>
                    </a:p>
                  </a:txBody>
                  <a:tcPr/>
                </a:tc>
                <a:tc>
                  <a:txBody>
                    <a:bodyPr/>
                    <a:lstStyle/>
                    <a:p>
                      <a:r>
                        <a:rPr kumimoji="1" lang="en-US" altLang="ja-JP" dirty="0"/>
                        <a:t>3</a:t>
                      </a:r>
                      <a:endParaRPr kumimoji="1" lang="ja-JP" altLang="en-US" dirty="0"/>
                    </a:p>
                  </a:txBody>
                  <a:tcPr/>
                </a:tc>
                <a:tc>
                  <a:txBody>
                    <a:bodyPr/>
                    <a:lstStyle/>
                    <a:p>
                      <a:r>
                        <a:rPr kumimoji="1" lang="en-US" altLang="ja-JP" dirty="0"/>
                        <a:t>4</a:t>
                      </a:r>
                      <a:endParaRPr kumimoji="1" lang="ja-JP" altLang="en-US" dirty="0"/>
                    </a:p>
                  </a:txBody>
                  <a:tcPr/>
                </a:tc>
                <a:tc>
                  <a:txBody>
                    <a:bodyPr/>
                    <a:lstStyle/>
                    <a:p>
                      <a:r>
                        <a:rPr kumimoji="1" lang="en-US" altLang="ja-JP" dirty="0"/>
                        <a:t>5</a:t>
                      </a:r>
                      <a:endParaRPr kumimoji="1" lang="ja-JP" altLang="en-US" dirty="0"/>
                    </a:p>
                  </a:txBody>
                  <a:tcPr/>
                </a:tc>
                <a:tc>
                  <a:txBody>
                    <a:bodyPr/>
                    <a:lstStyle/>
                    <a:p>
                      <a:r>
                        <a:rPr kumimoji="1" lang="en-US" altLang="ja-JP" dirty="0"/>
                        <a:t>6</a:t>
                      </a:r>
                      <a:endParaRPr kumimoji="1" lang="ja-JP" altLang="en-US" dirty="0"/>
                    </a:p>
                  </a:txBody>
                  <a:tcPr/>
                </a:tc>
                <a:tc>
                  <a:txBody>
                    <a:bodyPr/>
                    <a:lstStyle/>
                    <a:p>
                      <a:r>
                        <a:rPr kumimoji="1" lang="en-US" altLang="ja-JP" dirty="0"/>
                        <a:t>7</a:t>
                      </a:r>
                      <a:endParaRPr kumimoji="1" lang="ja-JP" altLang="en-US" dirty="0"/>
                    </a:p>
                  </a:txBody>
                  <a:tcPr/>
                </a:tc>
                <a:tc>
                  <a:txBody>
                    <a:bodyPr/>
                    <a:lstStyle/>
                    <a:p>
                      <a:r>
                        <a:rPr kumimoji="1" lang="en-US" altLang="ja-JP" dirty="0"/>
                        <a:t>8</a:t>
                      </a:r>
                      <a:endParaRPr kumimoji="1" lang="ja-JP" altLang="en-US" dirty="0"/>
                    </a:p>
                  </a:txBody>
                  <a:tcPr/>
                </a:tc>
                <a:tc>
                  <a:txBody>
                    <a:bodyPr/>
                    <a:lstStyle/>
                    <a:p>
                      <a:r>
                        <a:rPr kumimoji="1" lang="en-US" altLang="ja-JP" dirty="0"/>
                        <a:t>9</a:t>
                      </a:r>
                      <a:endParaRPr kumimoji="1" lang="ja-JP" altLang="en-US" dirty="0"/>
                    </a:p>
                  </a:txBody>
                  <a:tcPr/>
                </a:tc>
                <a:extLst>
                  <a:ext uri="{0D108BD9-81ED-4DB2-BD59-A6C34878D82A}">
                    <a16:rowId xmlns:a16="http://schemas.microsoft.com/office/drawing/2014/main" val="3801351437"/>
                  </a:ext>
                </a:extLst>
              </a:tr>
              <a:tr h="370840">
                <a:tc>
                  <a:txBody>
                    <a:bodyPr/>
                    <a:lstStyle/>
                    <a:p>
                      <a:r>
                        <a:rPr kumimoji="1" lang="ja-JP" altLang="en-US" dirty="0"/>
                        <a:t>十干</a:t>
                      </a:r>
                    </a:p>
                  </a:txBody>
                  <a:tcPr/>
                </a:tc>
                <a:tc>
                  <a:txBody>
                    <a:bodyPr/>
                    <a:lstStyle/>
                    <a:p>
                      <a:r>
                        <a:rPr kumimoji="1" lang="ja-JP" altLang="en-US" dirty="0"/>
                        <a:t>甲</a:t>
                      </a:r>
                    </a:p>
                  </a:txBody>
                  <a:tcPr/>
                </a:tc>
                <a:tc>
                  <a:txBody>
                    <a:bodyPr/>
                    <a:lstStyle/>
                    <a:p>
                      <a:r>
                        <a:rPr kumimoji="1" lang="ja-JP" altLang="en-US" dirty="0"/>
                        <a:t>乙</a:t>
                      </a:r>
                    </a:p>
                  </a:txBody>
                  <a:tcPr/>
                </a:tc>
                <a:tc>
                  <a:txBody>
                    <a:bodyPr/>
                    <a:lstStyle/>
                    <a:p>
                      <a:r>
                        <a:rPr kumimoji="1" lang="ja-JP" altLang="en-US" dirty="0"/>
                        <a:t>丙</a:t>
                      </a:r>
                    </a:p>
                  </a:txBody>
                  <a:tcPr/>
                </a:tc>
                <a:tc>
                  <a:txBody>
                    <a:bodyPr/>
                    <a:lstStyle/>
                    <a:p>
                      <a:r>
                        <a:rPr kumimoji="1" lang="ja-JP" altLang="en-US" sz="1800" kern="1200" dirty="0">
                          <a:solidFill>
                            <a:schemeClr val="dk1"/>
                          </a:solidFill>
                          <a:effectLst/>
                          <a:latin typeface="+mn-lt"/>
                          <a:ea typeface="+mn-ea"/>
                          <a:cs typeface="+mn-cs"/>
                        </a:rPr>
                        <a:t>丁</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戊</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己</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庚</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辛</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壬</a:t>
                      </a:r>
                      <a:endParaRPr kumimoji="1" lang="ja-JP" altLang="en-US" dirty="0"/>
                    </a:p>
                  </a:txBody>
                  <a:tcPr/>
                </a:tc>
                <a:tc>
                  <a:txBody>
                    <a:bodyPr/>
                    <a:lstStyle/>
                    <a:p>
                      <a:r>
                        <a:rPr kumimoji="1" lang="ja-JP" altLang="en-US" sz="1800" kern="1200" dirty="0">
                          <a:solidFill>
                            <a:schemeClr val="dk1"/>
                          </a:solidFill>
                          <a:effectLst/>
                          <a:latin typeface="+mn-lt"/>
                          <a:ea typeface="+mn-ea"/>
                          <a:cs typeface="+mn-cs"/>
                        </a:rPr>
                        <a:t>癸</a:t>
                      </a:r>
                      <a:endParaRPr kumimoji="1" lang="ja-JP" altLang="en-US" dirty="0"/>
                    </a:p>
                  </a:txBody>
                  <a:tcPr/>
                </a:tc>
                <a:extLst>
                  <a:ext uri="{0D108BD9-81ED-4DB2-BD59-A6C34878D82A}">
                    <a16:rowId xmlns:a16="http://schemas.microsoft.com/office/drawing/2014/main" val="3906538810"/>
                  </a:ext>
                </a:extLst>
              </a:tr>
              <a:tr h="370840">
                <a:tc>
                  <a:txBody>
                    <a:bodyPr/>
                    <a:lstStyle/>
                    <a:p>
                      <a:r>
                        <a:rPr kumimoji="1" lang="ja-JP" altLang="en-US" dirty="0"/>
                        <a:t>五行思想</a:t>
                      </a:r>
                    </a:p>
                  </a:txBody>
                  <a:tcPr/>
                </a:tc>
                <a:tc>
                  <a:txBody>
                    <a:bodyPr/>
                    <a:lstStyle/>
                    <a:p>
                      <a:r>
                        <a:rPr kumimoji="1" lang="ja-JP" altLang="en-US" dirty="0"/>
                        <a:t>木</a:t>
                      </a:r>
                    </a:p>
                  </a:txBody>
                  <a:tcPr/>
                </a:tc>
                <a:tc>
                  <a:txBody>
                    <a:bodyPr/>
                    <a:lstStyle/>
                    <a:p>
                      <a:r>
                        <a:rPr kumimoji="1" lang="ja-JP" altLang="en-US" dirty="0"/>
                        <a:t>木</a:t>
                      </a:r>
                    </a:p>
                  </a:txBody>
                  <a:tcPr/>
                </a:tc>
                <a:tc>
                  <a:txBody>
                    <a:bodyPr/>
                    <a:lstStyle/>
                    <a:p>
                      <a:r>
                        <a:rPr kumimoji="1" lang="ja-JP" altLang="en-US" dirty="0"/>
                        <a:t>火</a:t>
                      </a:r>
                    </a:p>
                  </a:txBody>
                  <a:tcPr/>
                </a:tc>
                <a:tc>
                  <a:txBody>
                    <a:bodyPr/>
                    <a:lstStyle/>
                    <a:p>
                      <a:r>
                        <a:rPr kumimoji="1" lang="ja-JP" altLang="en-US" dirty="0"/>
                        <a:t>火</a:t>
                      </a:r>
                    </a:p>
                  </a:txBody>
                  <a:tcPr/>
                </a:tc>
                <a:tc>
                  <a:txBody>
                    <a:bodyPr/>
                    <a:lstStyle/>
                    <a:p>
                      <a:r>
                        <a:rPr kumimoji="1" lang="ja-JP" altLang="en-US" dirty="0"/>
                        <a:t>土</a:t>
                      </a:r>
                    </a:p>
                  </a:txBody>
                  <a:tcPr/>
                </a:tc>
                <a:tc>
                  <a:txBody>
                    <a:bodyPr/>
                    <a:lstStyle/>
                    <a:p>
                      <a:r>
                        <a:rPr kumimoji="1" lang="ja-JP" altLang="en-US" dirty="0"/>
                        <a:t>土</a:t>
                      </a:r>
                    </a:p>
                  </a:txBody>
                  <a:tcPr/>
                </a:tc>
                <a:tc>
                  <a:txBody>
                    <a:bodyPr/>
                    <a:lstStyle/>
                    <a:p>
                      <a:r>
                        <a:rPr kumimoji="1" lang="ja-JP" altLang="en-US" dirty="0"/>
                        <a:t>金</a:t>
                      </a:r>
                    </a:p>
                  </a:txBody>
                  <a:tcPr/>
                </a:tc>
                <a:tc>
                  <a:txBody>
                    <a:bodyPr/>
                    <a:lstStyle/>
                    <a:p>
                      <a:r>
                        <a:rPr kumimoji="1" lang="ja-JP" altLang="en-US" dirty="0"/>
                        <a:t>金</a:t>
                      </a:r>
                    </a:p>
                  </a:txBody>
                  <a:tcPr/>
                </a:tc>
                <a:tc>
                  <a:txBody>
                    <a:bodyPr/>
                    <a:lstStyle/>
                    <a:p>
                      <a:r>
                        <a:rPr kumimoji="1" lang="ja-JP" altLang="en-US" dirty="0"/>
                        <a:t>水</a:t>
                      </a:r>
                    </a:p>
                  </a:txBody>
                  <a:tcPr/>
                </a:tc>
                <a:tc>
                  <a:txBody>
                    <a:bodyPr/>
                    <a:lstStyle/>
                    <a:p>
                      <a:r>
                        <a:rPr kumimoji="1" lang="ja-JP" altLang="en-US" dirty="0"/>
                        <a:t>水</a:t>
                      </a:r>
                    </a:p>
                  </a:txBody>
                  <a:tcPr/>
                </a:tc>
                <a:extLst>
                  <a:ext uri="{0D108BD9-81ED-4DB2-BD59-A6C34878D82A}">
                    <a16:rowId xmlns:a16="http://schemas.microsoft.com/office/drawing/2014/main" val="3253785218"/>
                  </a:ext>
                </a:extLst>
              </a:tr>
            </a:tbl>
          </a:graphicData>
        </a:graphic>
      </p:graphicFrame>
      <p:sp>
        <p:nvSpPr>
          <p:cNvPr id="30" name="テキスト ボックス 29">
            <a:extLst>
              <a:ext uri="{FF2B5EF4-FFF2-40B4-BE49-F238E27FC236}">
                <a16:creationId xmlns:a16="http://schemas.microsoft.com/office/drawing/2014/main" id="{CC3E9402-D873-4B5C-971D-0E1A2BF237BD}"/>
              </a:ext>
            </a:extLst>
          </p:cNvPr>
          <p:cNvSpPr txBox="1"/>
          <p:nvPr/>
        </p:nvSpPr>
        <p:spPr>
          <a:xfrm>
            <a:off x="5164675" y="1849506"/>
            <a:ext cx="198605" cy="398507"/>
          </a:xfrm>
          <a:prstGeom prst="rect">
            <a:avLst/>
          </a:prstGeom>
          <a:noFill/>
        </p:spPr>
        <p:txBody>
          <a:bodyPr wrap="square" rtlCol="0">
            <a:spAutoFit/>
          </a:bodyPr>
          <a:lstStyle/>
          <a:p>
            <a:endParaRPr kumimoji="1" lang="ja-JP" altLang="en-US" dirty="0"/>
          </a:p>
        </p:txBody>
      </p:sp>
      <p:grpSp>
        <p:nvGrpSpPr>
          <p:cNvPr id="40" name="グループ化 39">
            <a:extLst>
              <a:ext uri="{FF2B5EF4-FFF2-40B4-BE49-F238E27FC236}">
                <a16:creationId xmlns:a16="http://schemas.microsoft.com/office/drawing/2014/main" id="{C68F2051-A9FA-49C8-8463-1B70EA5566F3}"/>
              </a:ext>
            </a:extLst>
          </p:cNvPr>
          <p:cNvGrpSpPr/>
          <p:nvPr/>
        </p:nvGrpSpPr>
        <p:grpSpPr>
          <a:xfrm>
            <a:off x="14392" y="1518081"/>
            <a:ext cx="6523592" cy="3941685"/>
            <a:chOff x="257452" y="1557520"/>
            <a:chExt cx="6427104" cy="3849536"/>
          </a:xfrm>
        </p:grpSpPr>
        <p:pic>
          <p:nvPicPr>
            <p:cNvPr id="33" name="図 32">
              <a:extLst>
                <a:ext uri="{FF2B5EF4-FFF2-40B4-BE49-F238E27FC236}">
                  <a16:creationId xmlns:a16="http://schemas.microsoft.com/office/drawing/2014/main" id="{660EFFEE-01C1-4F26-BE53-497A5D48F3A0}"/>
                </a:ext>
              </a:extLst>
            </p:cNvPr>
            <p:cNvPicPr>
              <a:picLocks noChangeAspect="1"/>
            </p:cNvPicPr>
            <p:nvPr/>
          </p:nvPicPr>
          <p:blipFill>
            <a:blip r:embed="rId7"/>
            <a:stretch>
              <a:fillRect/>
            </a:stretch>
          </p:blipFill>
          <p:spPr>
            <a:xfrm>
              <a:off x="257452" y="1557520"/>
              <a:ext cx="3091985" cy="1771302"/>
            </a:xfrm>
            <a:prstGeom prst="rect">
              <a:avLst/>
            </a:prstGeom>
          </p:spPr>
        </p:pic>
        <p:pic>
          <p:nvPicPr>
            <p:cNvPr id="35" name="図 34">
              <a:extLst>
                <a:ext uri="{FF2B5EF4-FFF2-40B4-BE49-F238E27FC236}">
                  <a16:creationId xmlns:a16="http://schemas.microsoft.com/office/drawing/2014/main" id="{37D0E3DF-29DA-406D-B0A4-E73DD4857AF7}"/>
                </a:ext>
              </a:extLst>
            </p:cNvPr>
            <p:cNvPicPr>
              <a:picLocks noChangeAspect="1"/>
            </p:cNvPicPr>
            <p:nvPr/>
          </p:nvPicPr>
          <p:blipFill>
            <a:blip r:embed="rId8"/>
            <a:stretch>
              <a:fillRect/>
            </a:stretch>
          </p:blipFill>
          <p:spPr>
            <a:xfrm>
              <a:off x="3574694" y="1557520"/>
              <a:ext cx="3109862" cy="1775035"/>
            </a:xfrm>
            <a:prstGeom prst="rect">
              <a:avLst/>
            </a:prstGeom>
          </p:spPr>
        </p:pic>
        <p:pic>
          <p:nvPicPr>
            <p:cNvPr id="37" name="図 36">
              <a:extLst>
                <a:ext uri="{FF2B5EF4-FFF2-40B4-BE49-F238E27FC236}">
                  <a16:creationId xmlns:a16="http://schemas.microsoft.com/office/drawing/2014/main" id="{7BBA6C6A-E72A-4861-8FC6-EAF447ADDD52}"/>
                </a:ext>
              </a:extLst>
            </p:cNvPr>
            <p:cNvPicPr>
              <a:picLocks noChangeAspect="1"/>
            </p:cNvPicPr>
            <p:nvPr/>
          </p:nvPicPr>
          <p:blipFill>
            <a:blip r:embed="rId9"/>
            <a:stretch>
              <a:fillRect/>
            </a:stretch>
          </p:blipFill>
          <p:spPr>
            <a:xfrm>
              <a:off x="257452" y="3636474"/>
              <a:ext cx="3091447" cy="1770582"/>
            </a:xfrm>
            <a:prstGeom prst="rect">
              <a:avLst/>
            </a:prstGeom>
          </p:spPr>
        </p:pic>
        <p:pic>
          <p:nvPicPr>
            <p:cNvPr id="39" name="図 38">
              <a:extLst>
                <a:ext uri="{FF2B5EF4-FFF2-40B4-BE49-F238E27FC236}">
                  <a16:creationId xmlns:a16="http://schemas.microsoft.com/office/drawing/2014/main" id="{CA73B176-9E5B-43E1-B900-6622B719A500}"/>
                </a:ext>
              </a:extLst>
            </p:cNvPr>
            <p:cNvPicPr>
              <a:picLocks noChangeAspect="1"/>
            </p:cNvPicPr>
            <p:nvPr/>
          </p:nvPicPr>
          <p:blipFill>
            <a:blip r:embed="rId10"/>
            <a:stretch>
              <a:fillRect/>
            </a:stretch>
          </p:blipFill>
          <p:spPr>
            <a:xfrm>
              <a:off x="3593109" y="3623632"/>
              <a:ext cx="3091447" cy="1762915"/>
            </a:xfrm>
            <a:prstGeom prst="rect">
              <a:avLst/>
            </a:prstGeom>
          </p:spPr>
        </p:pic>
      </p:grpSp>
      <p:cxnSp>
        <p:nvCxnSpPr>
          <p:cNvPr id="4" name="直線矢印コネクタ 3">
            <a:extLst>
              <a:ext uri="{FF2B5EF4-FFF2-40B4-BE49-F238E27FC236}">
                <a16:creationId xmlns:a16="http://schemas.microsoft.com/office/drawing/2014/main" id="{C4F6C811-3867-4DA2-A14F-8DF5C509BBAA}"/>
              </a:ext>
            </a:extLst>
          </p:cNvPr>
          <p:cNvCxnSpPr>
            <a:cxnSpLocks/>
            <a:endCxn id="18" idx="0"/>
          </p:cNvCxnSpPr>
          <p:nvPr/>
        </p:nvCxnSpPr>
        <p:spPr>
          <a:xfrm flipH="1">
            <a:off x="7953664" y="3793352"/>
            <a:ext cx="842586" cy="21935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2E7BA37D-1C7A-4662-A0F8-C314DB44ED09}"/>
              </a:ext>
            </a:extLst>
          </p:cNvPr>
          <p:cNvCxnSpPr>
            <a:cxnSpLocks/>
            <a:endCxn id="21" idx="0"/>
          </p:cNvCxnSpPr>
          <p:nvPr/>
        </p:nvCxnSpPr>
        <p:spPr>
          <a:xfrm flipH="1">
            <a:off x="9489469" y="3814864"/>
            <a:ext cx="132817" cy="197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85F39E9-23FA-442A-9BA7-3B76A28EBC64}"/>
              </a:ext>
            </a:extLst>
          </p:cNvPr>
          <p:cNvCxnSpPr>
            <a:cxnSpLocks/>
            <a:endCxn id="23" idx="0"/>
          </p:cNvCxnSpPr>
          <p:nvPr/>
        </p:nvCxnSpPr>
        <p:spPr>
          <a:xfrm>
            <a:off x="10288106" y="3793352"/>
            <a:ext cx="737166" cy="21935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95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1369198-A6CD-4C72-83D1-053E00825810}"/>
              </a:ext>
            </a:extLst>
          </p:cNvPr>
          <p:cNvSpPr>
            <a:spLocks noGrp="1"/>
          </p:cNvSpPr>
          <p:nvPr>
            <p:ph type="title"/>
          </p:nvPr>
        </p:nvSpPr>
        <p:spPr>
          <a:xfrm>
            <a:off x="440070" y="255023"/>
            <a:ext cx="5835470" cy="1325563"/>
          </a:xfrm>
        </p:spPr>
        <p:txBody>
          <a:bodyPr/>
          <a:lstStyle/>
          <a:p>
            <a:r>
              <a:rPr kumimoji="1" lang="ja-JP" altLang="en-US" dirty="0"/>
              <a:t>アルゴリズム</a:t>
            </a:r>
          </a:p>
        </p:txBody>
      </p:sp>
      <p:grpSp>
        <p:nvGrpSpPr>
          <p:cNvPr id="47" name="グループ化 46">
            <a:extLst>
              <a:ext uri="{FF2B5EF4-FFF2-40B4-BE49-F238E27FC236}">
                <a16:creationId xmlns:a16="http://schemas.microsoft.com/office/drawing/2014/main" id="{31EC2F66-5AC4-479E-8595-00486B63C241}"/>
              </a:ext>
            </a:extLst>
          </p:cNvPr>
          <p:cNvGrpSpPr/>
          <p:nvPr/>
        </p:nvGrpSpPr>
        <p:grpSpPr>
          <a:xfrm>
            <a:off x="625725" y="1573708"/>
            <a:ext cx="1688469" cy="1402869"/>
            <a:chOff x="945471" y="1473693"/>
            <a:chExt cx="2152835" cy="1677879"/>
          </a:xfrm>
        </p:grpSpPr>
        <p:sp>
          <p:nvSpPr>
            <p:cNvPr id="6" name="正方形/長方形 5">
              <a:extLst>
                <a:ext uri="{FF2B5EF4-FFF2-40B4-BE49-F238E27FC236}">
                  <a16:creationId xmlns:a16="http://schemas.microsoft.com/office/drawing/2014/main" id="{B590ABD9-05A2-4224-90B6-8ED440635407}"/>
                </a:ext>
              </a:extLst>
            </p:cNvPr>
            <p:cNvSpPr/>
            <p:nvPr/>
          </p:nvSpPr>
          <p:spPr>
            <a:xfrm>
              <a:off x="945471" y="1473693"/>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D7DA8AA-593F-4971-AD35-659BBFEB28AB}"/>
                </a:ext>
              </a:extLst>
            </p:cNvPr>
            <p:cNvSpPr/>
            <p:nvPr/>
          </p:nvSpPr>
          <p:spPr>
            <a:xfrm>
              <a:off x="1282823" y="1695996"/>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9E5E4C6-B808-4EA2-8059-14DEB46892A1}"/>
                </a:ext>
              </a:extLst>
            </p:cNvPr>
            <p:cNvSpPr/>
            <p:nvPr/>
          </p:nvSpPr>
          <p:spPr>
            <a:xfrm>
              <a:off x="1282823" y="2428222"/>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D9D3AE5-3D78-45CA-84B0-145BB633777A}"/>
                </a:ext>
              </a:extLst>
            </p:cNvPr>
            <p:cNvSpPr/>
            <p:nvPr/>
          </p:nvSpPr>
          <p:spPr>
            <a:xfrm>
              <a:off x="2181687" y="1695996"/>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B1567D9-A0A4-4763-9600-D5741E859FE8}"/>
                </a:ext>
              </a:extLst>
            </p:cNvPr>
            <p:cNvSpPr/>
            <p:nvPr/>
          </p:nvSpPr>
          <p:spPr>
            <a:xfrm>
              <a:off x="2190564" y="2423784"/>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3B9E7647-E119-43E6-B16A-DE65AA9F03C9}"/>
              </a:ext>
            </a:extLst>
          </p:cNvPr>
          <p:cNvGrpSpPr/>
          <p:nvPr/>
        </p:nvGrpSpPr>
        <p:grpSpPr>
          <a:xfrm>
            <a:off x="393544" y="3047598"/>
            <a:ext cx="2169395" cy="486519"/>
            <a:chOff x="945471" y="3590655"/>
            <a:chExt cx="2169395" cy="486519"/>
          </a:xfrm>
        </p:grpSpPr>
        <p:sp>
          <p:nvSpPr>
            <p:cNvPr id="14" name="四角形: 角を丸くする 13">
              <a:extLst>
                <a:ext uri="{FF2B5EF4-FFF2-40B4-BE49-F238E27FC236}">
                  <a16:creationId xmlns:a16="http://schemas.microsoft.com/office/drawing/2014/main" id="{FDB370BA-EAC2-4445-AFB5-286EF7E8862A}"/>
                </a:ext>
              </a:extLst>
            </p:cNvPr>
            <p:cNvSpPr/>
            <p:nvPr/>
          </p:nvSpPr>
          <p:spPr>
            <a:xfrm>
              <a:off x="945471" y="3590655"/>
              <a:ext cx="2152833"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D5084DD-BB43-48C7-8C47-D45686D684B1}"/>
                </a:ext>
              </a:extLst>
            </p:cNvPr>
            <p:cNvSpPr txBox="1"/>
            <p:nvPr/>
          </p:nvSpPr>
          <p:spPr>
            <a:xfrm>
              <a:off x="962032" y="3626165"/>
              <a:ext cx="2152834" cy="415498"/>
            </a:xfrm>
            <a:prstGeom prst="rect">
              <a:avLst/>
            </a:prstGeom>
            <a:noFill/>
          </p:spPr>
          <p:txBody>
            <a:bodyPr wrap="square" rtlCol="0">
              <a:spAutoFit/>
            </a:bodyPr>
            <a:lstStyle/>
            <a:p>
              <a:r>
                <a:rPr lang="en-US" altLang="ja-JP" sz="1050" dirty="0"/>
                <a:t>1</a:t>
              </a:r>
              <a:r>
                <a:rPr lang="ja-JP" altLang="en-US" sz="1050" dirty="0"/>
                <a:t>から始まる連番を名前とする</a:t>
              </a:r>
              <a:r>
                <a:rPr kumimoji="1" lang="ja-JP" altLang="en-US" sz="1050" dirty="0"/>
                <a:t>空のゲームオブジェクトを生成</a:t>
              </a:r>
            </a:p>
          </p:txBody>
        </p:sp>
      </p:grpSp>
      <p:grpSp>
        <p:nvGrpSpPr>
          <p:cNvPr id="17" name="グループ化 16">
            <a:extLst>
              <a:ext uri="{FF2B5EF4-FFF2-40B4-BE49-F238E27FC236}">
                <a16:creationId xmlns:a16="http://schemas.microsoft.com/office/drawing/2014/main" id="{99AC86C7-E3E3-4146-B027-3D668C6E713D}"/>
              </a:ext>
            </a:extLst>
          </p:cNvPr>
          <p:cNvGrpSpPr/>
          <p:nvPr/>
        </p:nvGrpSpPr>
        <p:grpSpPr>
          <a:xfrm>
            <a:off x="2941119" y="3053291"/>
            <a:ext cx="2195666" cy="500197"/>
            <a:chOff x="962032" y="3590656"/>
            <a:chExt cx="2012111" cy="500197"/>
          </a:xfrm>
        </p:grpSpPr>
        <p:sp>
          <p:nvSpPr>
            <p:cNvPr id="18" name="四角形: 角を丸くする 17">
              <a:extLst>
                <a:ext uri="{FF2B5EF4-FFF2-40B4-BE49-F238E27FC236}">
                  <a16:creationId xmlns:a16="http://schemas.microsoft.com/office/drawing/2014/main" id="{26FD6FD7-02A3-4C9B-A2DF-55B606E147CA}"/>
                </a:ext>
              </a:extLst>
            </p:cNvPr>
            <p:cNvSpPr/>
            <p:nvPr/>
          </p:nvSpPr>
          <p:spPr>
            <a:xfrm>
              <a:off x="962032" y="3590656"/>
              <a:ext cx="1949932" cy="5001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D9B5B44-A63E-4B68-8599-D15EAA42548A}"/>
                </a:ext>
              </a:extLst>
            </p:cNvPr>
            <p:cNvSpPr txBox="1"/>
            <p:nvPr/>
          </p:nvSpPr>
          <p:spPr>
            <a:xfrm>
              <a:off x="988797" y="3633006"/>
              <a:ext cx="1985346" cy="415498"/>
            </a:xfrm>
            <a:prstGeom prst="rect">
              <a:avLst/>
            </a:prstGeom>
            <a:noFill/>
          </p:spPr>
          <p:txBody>
            <a:bodyPr wrap="square" rtlCol="0">
              <a:spAutoFit/>
            </a:bodyPr>
            <a:lstStyle/>
            <a:p>
              <a:r>
                <a:rPr lang="ja-JP" altLang="en-US" sz="1050" dirty="0"/>
                <a:t>番号をファイル名とした</a:t>
              </a:r>
              <a:r>
                <a:rPr kumimoji="1" lang="ja-JP" altLang="en-US" sz="1050" dirty="0"/>
                <a:t>デザイン画をゲームオブジェクトに割当</a:t>
              </a:r>
            </a:p>
          </p:txBody>
        </p:sp>
      </p:grpSp>
      <p:grpSp>
        <p:nvGrpSpPr>
          <p:cNvPr id="20" name="グループ化 19">
            <a:extLst>
              <a:ext uri="{FF2B5EF4-FFF2-40B4-BE49-F238E27FC236}">
                <a16:creationId xmlns:a16="http://schemas.microsoft.com/office/drawing/2014/main" id="{975EC34E-E9BD-4B1C-8E91-B332C65413B6}"/>
              </a:ext>
            </a:extLst>
          </p:cNvPr>
          <p:cNvGrpSpPr/>
          <p:nvPr/>
        </p:nvGrpSpPr>
        <p:grpSpPr>
          <a:xfrm>
            <a:off x="114939" y="5738623"/>
            <a:ext cx="2699349" cy="518403"/>
            <a:chOff x="945470" y="3660694"/>
            <a:chExt cx="2688582" cy="415498"/>
          </a:xfrm>
        </p:grpSpPr>
        <p:sp>
          <p:nvSpPr>
            <p:cNvPr id="21" name="四角形: 角を丸くする 20">
              <a:extLst>
                <a:ext uri="{FF2B5EF4-FFF2-40B4-BE49-F238E27FC236}">
                  <a16:creationId xmlns:a16="http://schemas.microsoft.com/office/drawing/2014/main" id="{B05EBBAE-4CB7-413E-A09B-EFF33AD3E6CC}"/>
                </a:ext>
              </a:extLst>
            </p:cNvPr>
            <p:cNvSpPr/>
            <p:nvPr/>
          </p:nvSpPr>
          <p:spPr>
            <a:xfrm>
              <a:off x="945471" y="3660694"/>
              <a:ext cx="2657923" cy="4154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8DB8844-BC68-49FD-8D8A-0F339A801DEC}"/>
                </a:ext>
              </a:extLst>
            </p:cNvPr>
            <p:cNvSpPr txBox="1"/>
            <p:nvPr/>
          </p:nvSpPr>
          <p:spPr>
            <a:xfrm>
              <a:off x="945470" y="3714108"/>
              <a:ext cx="2688582" cy="333020"/>
            </a:xfrm>
            <a:prstGeom prst="rect">
              <a:avLst/>
            </a:prstGeom>
            <a:noFill/>
          </p:spPr>
          <p:txBody>
            <a:bodyPr wrap="square" rtlCol="0">
              <a:spAutoFit/>
            </a:bodyPr>
            <a:lstStyle/>
            <a:p>
              <a:r>
                <a:rPr kumimoji="1" lang="ja-JP" altLang="en-US" sz="1050" dirty="0"/>
                <a:t>クリックで画像のみ貼り替える</a:t>
              </a:r>
              <a:endParaRPr kumimoji="1" lang="en-US" altLang="ja-JP" sz="1050" dirty="0"/>
            </a:p>
            <a:p>
              <a:r>
                <a:rPr lang="en-US" altLang="ja-JP" sz="1050" dirty="0"/>
                <a:t>(</a:t>
              </a:r>
              <a:r>
                <a:rPr lang="ja-JP" altLang="en-US" sz="1050" dirty="0"/>
                <a:t>ゲームオブジェクト自体は移動させない</a:t>
              </a:r>
              <a:r>
                <a:rPr lang="en-US" altLang="ja-JP" sz="1050" dirty="0"/>
                <a:t>)</a:t>
              </a:r>
              <a:endParaRPr kumimoji="1" lang="ja-JP" altLang="en-US" sz="1050" dirty="0"/>
            </a:p>
          </p:txBody>
        </p:sp>
      </p:grpSp>
      <p:grpSp>
        <p:nvGrpSpPr>
          <p:cNvPr id="23" name="グループ化 22">
            <a:extLst>
              <a:ext uri="{FF2B5EF4-FFF2-40B4-BE49-F238E27FC236}">
                <a16:creationId xmlns:a16="http://schemas.microsoft.com/office/drawing/2014/main" id="{668EDA2E-6618-4CEA-9E0B-0114ACF54071}"/>
              </a:ext>
            </a:extLst>
          </p:cNvPr>
          <p:cNvGrpSpPr/>
          <p:nvPr/>
        </p:nvGrpSpPr>
        <p:grpSpPr>
          <a:xfrm>
            <a:off x="3082831" y="4878901"/>
            <a:ext cx="2251510" cy="486519"/>
            <a:chOff x="945471" y="3590655"/>
            <a:chExt cx="2242529" cy="486519"/>
          </a:xfrm>
        </p:grpSpPr>
        <p:sp>
          <p:nvSpPr>
            <p:cNvPr id="24" name="四角形: 角を丸くする 23">
              <a:extLst>
                <a:ext uri="{FF2B5EF4-FFF2-40B4-BE49-F238E27FC236}">
                  <a16:creationId xmlns:a16="http://schemas.microsoft.com/office/drawing/2014/main" id="{477DF99A-419A-4CE4-A8ED-6B9A7A0865EC}"/>
                </a:ext>
              </a:extLst>
            </p:cNvPr>
            <p:cNvSpPr/>
            <p:nvPr/>
          </p:nvSpPr>
          <p:spPr>
            <a:xfrm>
              <a:off x="945471" y="3590655"/>
              <a:ext cx="2217365"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FB16F27D-88D3-4A0A-8D4C-DE32392DD0BB}"/>
                </a:ext>
              </a:extLst>
            </p:cNvPr>
            <p:cNvSpPr txBox="1"/>
            <p:nvPr/>
          </p:nvSpPr>
          <p:spPr>
            <a:xfrm>
              <a:off x="970634" y="3633004"/>
              <a:ext cx="2217366" cy="415498"/>
            </a:xfrm>
            <a:prstGeom prst="rect">
              <a:avLst/>
            </a:prstGeom>
            <a:noFill/>
          </p:spPr>
          <p:txBody>
            <a:bodyPr wrap="square" rtlCol="0">
              <a:spAutoFit/>
            </a:bodyPr>
            <a:lstStyle/>
            <a:p>
              <a:r>
                <a:rPr kumimoji="1" lang="ja-JP" altLang="en-US" sz="1050" dirty="0"/>
                <a:t>ゲームオブジェクト名と割り当てた画像の名前を比較する</a:t>
              </a:r>
            </a:p>
          </p:txBody>
        </p:sp>
      </p:grpSp>
      <p:grpSp>
        <p:nvGrpSpPr>
          <p:cNvPr id="26" name="グループ化 25">
            <a:extLst>
              <a:ext uri="{FF2B5EF4-FFF2-40B4-BE49-F238E27FC236}">
                <a16:creationId xmlns:a16="http://schemas.microsoft.com/office/drawing/2014/main" id="{7B292BDF-E868-4B81-AE5E-3929B3EA151C}"/>
              </a:ext>
            </a:extLst>
          </p:cNvPr>
          <p:cNvGrpSpPr/>
          <p:nvPr/>
        </p:nvGrpSpPr>
        <p:grpSpPr>
          <a:xfrm>
            <a:off x="3158288" y="6145860"/>
            <a:ext cx="2075329" cy="486519"/>
            <a:chOff x="945471" y="3590655"/>
            <a:chExt cx="2217365" cy="486519"/>
          </a:xfrm>
        </p:grpSpPr>
        <p:sp>
          <p:nvSpPr>
            <p:cNvPr id="27" name="四角形: 角を丸くする 26">
              <a:extLst>
                <a:ext uri="{FF2B5EF4-FFF2-40B4-BE49-F238E27FC236}">
                  <a16:creationId xmlns:a16="http://schemas.microsoft.com/office/drawing/2014/main" id="{8B3795E3-E9D4-4C69-858B-5647C68EF6B7}"/>
                </a:ext>
              </a:extLst>
            </p:cNvPr>
            <p:cNvSpPr/>
            <p:nvPr/>
          </p:nvSpPr>
          <p:spPr>
            <a:xfrm>
              <a:off x="945471" y="3590655"/>
              <a:ext cx="2217365" cy="486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07F1B03-E93F-478B-AAED-3E95A079D874}"/>
                </a:ext>
              </a:extLst>
            </p:cNvPr>
            <p:cNvSpPr txBox="1"/>
            <p:nvPr/>
          </p:nvSpPr>
          <p:spPr>
            <a:xfrm>
              <a:off x="998418" y="3626165"/>
              <a:ext cx="2067051" cy="415498"/>
            </a:xfrm>
            <a:prstGeom prst="rect">
              <a:avLst/>
            </a:prstGeom>
            <a:noFill/>
          </p:spPr>
          <p:txBody>
            <a:bodyPr wrap="square" rtlCol="0">
              <a:spAutoFit/>
            </a:bodyPr>
            <a:lstStyle/>
            <a:p>
              <a:r>
                <a:rPr kumimoji="1" lang="ja-JP" altLang="en-US" sz="1050" dirty="0"/>
                <a:t>全てのパネルで一致した場合、クリア画面に移行</a:t>
              </a:r>
            </a:p>
          </p:txBody>
        </p:sp>
      </p:grpSp>
      <p:grpSp>
        <p:nvGrpSpPr>
          <p:cNvPr id="48" name="グループ化 47">
            <a:extLst>
              <a:ext uri="{FF2B5EF4-FFF2-40B4-BE49-F238E27FC236}">
                <a16:creationId xmlns:a16="http://schemas.microsoft.com/office/drawing/2014/main" id="{B46C837F-2AC4-47A8-88A0-912BD200CA92}"/>
              </a:ext>
            </a:extLst>
          </p:cNvPr>
          <p:cNvGrpSpPr/>
          <p:nvPr/>
        </p:nvGrpSpPr>
        <p:grpSpPr>
          <a:xfrm>
            <a:off x="3158288" y="1584002"/>
            <a:ext cx="1688470" cy="1402870"/>
            <a:chOff x="2920266" y="1278187"/>
            <a:chExt cx="1688470" cy="1402870"/>
          </a:xfrm>
        </p:grpSpPr>
        <p:grpSp>
          <p:nvGrpSpPr>
            <p:cNvPr id="34" name="グループ化 33">
              <a:extLst>
                <a:ext uri="{FF2B5EF4-FFF2-40B4-BE49-F238E27FC236}">
                  <a16:creationId xmlns:a16="http://schemas.microsoft.com/office/drawing/2014/main" id="{38828B11-9248-46B2-91C1-EF0BC28006E5}"/>
                </a:ext>
              </a:extLst>
            </p:cNvPr>
            <p:cNvGrpSpPr/>
            <p:nvPr/>
          </p:nvGrpSpPr>
          <p:grpSpPr>
            <a:xfrm>
              <a:off x="2920266" y="1278187"/>
              <a:ext cx="1688470" cy="1402870"/>
              <a:chOff x="3659200" y="1463914"/>
              <a:chExt cx="2152835" cy="1677879"/>
            </a:xfrm>
          </p:grpSpPr>
          <p:sp>
            <p:nvSpPr>
              <p:cNvPr id="29" name="正方形/長方形 28">
                <a:extLst>
                  <a:ext uri="{FF2B5EF4-FFF2-40B4-BE49-F238E27FC236}">
                    <a16:creationId xmlns:a16="http://schemas.microsoft.com/office/drawing/2014/main" id="{CA263E51-53D8-4764-B565-8E54D2FA8829}"/>
                  </a:ext>
                </a:extLst>
              </p:cNvPr>
              <p:cNvSpPr/>
              <p:nvPr/>
            </p:nvSpPr>
            <p:spPr>
              <a:xfrm>
                <a:off x="3659200" y="1463914"/>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5175F95-D04F-4F34-8C80-0035F7B004CF}"/>
                  </a:ext>
                </a:extLst>
              </p:cNvPr>
              <p:cNvSpPr/>
              <p:nvPr/>
            </p:nvSpPr>
            <p:spPr>
              <a:xfrm>
                <a:off x="3996552"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B60566F-903E-4CA8-9210-A55ED35E7573}"/>
                  </a:ext>
                </a:extLst>
              </p:cNvPr>
              <p:cNvSpPr/>
              <p:nvPr/>
            </p:nvSpPr>
            <p:spPr>
              <a:xfrm>
                <a:off x="3996552" y="2418443"/>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A3A9F0D-B617-491D-A71A-422C8D332E7E}"/>
                  </a:ext>
                </a:extLst>
              </p:cNvPr>
              <p:cNvSpPr/>
              <p:nvPr/>
            </p:nvSpPr>
            <p:spPr>
              <a:xfrm>
                <a:off x="4895416"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6597D2B-B619-4723-9EAC-1831751F1C16}"/>
                  </a:ext>
                </a:extLst>
              </p:cNvPr>
              <p:cNvSpPr/>
              <p:nvPr/>
            </p:nvSpPr>
            <p:spPr>
              <a:xfrm>
                <a:off x="4904293" y="2414005"/>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F4F476CB-4F7F-40F3-905F-6C3AADBF85E9}"/>
                </a:ext>
              </a:extLst>
            </p:cNvPr>
            <p:cNvSpPr txBox="1"/>
            <p:nvPr/>
          </p:nvSpPr>
          <p:spPr>
            <a:xfrm>
              <a:off x="3255282" y="1532352"/>
              <a:ext cx="348183" cy="369332"/>
            </a:xfrm>
            <a:prstGeom prst="rect">
              <a:avLst/>
            </a:prstGeom>
            <a:noFill/>
          </p:spPr>
          <p:txBody>
            <a:bodyPr wrap="squar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F27495C5-E34E-48E8-9D08-8B4175AE64DA}"/>
                </a:ext>
              </a:extLst>
            </p:cNvPr>
            <p:cNvSpPr txBox="1"/>
            <p:nvPr/>
          </p:nvSpPr>
          <p:spPr>
            <a:xfrm>
              <a:off x="3986369" y="2102994"/>
              <a:ext cx="314400" cy="369332"/>
            </a:xfrm>
            <a:prstGeom prst="rect">
              <a:avLst/>
            </a:prstGeom>
            <a:noFill/>
          </p:spPr>
          <p:txBody>
            <a:bodyPr wrap="square" rtlCol="0">
              <a:spAutoFit/>
            </a:bodyPr>
            <a:lstStyle/>
            <a:p>
              <a:r>
                <a:rPr lang="en-US" altLang="ja-JP" dirty="0">
                  <a:solidFill>
                    <a:schemeClr val="bg1"/>
                  </a:solidFill>
                </a:rPr>
                <a:t>2</a:t>
              </a:r>
              <a:endParaRPr kumimoji="1" lang="ja-JP" altLang="en-US" dirty="0">
                <a:solidFill>
                  <a:schemeClr val="bg1"/>
                </a:solidFill>
              </a:endParaRPr>
            </a:p>
          </p:txBody>
        </p:sp>
        <p:sp>
          <p:nvSpPr>
            <p:cNvPr id="43" name="テキスト ボックス 42">
              <a:extLst>
                <a:ext uri="{FF2B5EF4-FFF2-40B4-BE49-F238E27FC236}">
                  <a16:creationId xmlns:a16="http://schemas.microsoft.com/office/drawing/2014/main" id="{781DCC26-7261-48FC-85EF-28F8DCA15BD1}"/>
                </a:ext>
              </a:extLst>
            </p:cNvPr>
            <p:cNvSpPr txBox="1"/>
            <p:nvPr/>
          </p:nvSpPr>
          <p:spPr>
            <a:xfrm>
              <a:off x="3245167" y="2088233"/>
              <a:ext cx="314400" cy="369332"/>
            </a:xfrm>
            <a:prstGeom prst="rect">
              <a:avLst/>
            </a:prstGeom>
            <a:noFill/>
          </p:spPr>
          <p:txBody>
            <a:bodyPr wrap="square" rtlCol="0">
              <a:spAutoFit/>
            </a:bodyPr>
            <a:lstStyle/>
            <a:p>
              <a:r>
                <a:rPr kumimoji="1" lang="en-US" altLang="ja-JP" dirty="0">
                  <a:solidFill>
                    <a:schemeClr val="bg1"/>
                  </a:solidFill>
                </a:rPr>
                <a:t>3</a:t>
              </a:r>
              <a:endParaRPr kumimoji="1" lang="ja-JP" altLang="en-US" dirty="0">
                <a:solidFill>
                  <a:schemeClr val="bg1"/>
                </a:solidFill>
              </a:endParaRPr>
            </a:p>
          </p:txBody>
        </p:sp>
      </p:grpSp>
      <p:grpSp>
        <p:nvGrpSpPr>
          <p:cNvPr id="49" name="グループ化 48">
            <a:extLst>
              <a:ext uri="{FF2B5EF4-FFF2-40B4-BE49-F238E27FC236}">
                <a16:creationId xmlns:a16="http://schemas.microsoft.com/office/drawing/2014/main" id="{8F92A4E5-B739-44E8-9839-E8467BC54637}"/>
              </a:ext>
            </a:extLst>
          </p:cNvPr>
          <p:cNvGrpSpPr/>
          <p:nvPr/>
        </p:nvGrpSpPr>
        <p:grpSpPr>
          <a:xfrm>
            <a:off x="593891" y="4264733"/>
            <a:ext cx="1710663" cy="1402870"/>
            <a:chOff x="5552215" y="1278187"/>
            <a:chExt cx="1710663" cy="1402870"/>
          </a:xfrm>
        </p:grpSpPr>
        <p:grpSp>
          <p:nvGrpSpPr>
            <p:cNvPr id="35" name="グループ化 34">
              <a:extLst>
                <a:ext uri="{FF2B5EF4-FFF2-40B4-BE49-F238E27FC236}">
                  <a16:creationId xmlns:a16="http://schemas.microsoft.com/office/drawing/2014/main" id="{98F06841-4328-4048-8052-F1FE361B397D}"/>
                </a:ext>
              </a:extLst>
            </p:cNvPr>
            <p:cNvGrpSpPr/>
            <p:nvPr/>
          </p:nvGrpSpPr>
          <p:grpSpPr>
            <a:xfrm>
              <a:off x="5552215" y="1278187"/>
              <a:ext cx="1710663" cy="1402870"/>
              <a:chOff x="3659200" y="1463914"/>
              <a:chExt cx="2152835" cy="1677879"/>
            </a:xfrm>
          </p:grpSpPr>
          <p:sp>
            <p:nvSpPr>
              <p:cNvPr id="36" name="正方形/長方形 35">
                <a:extLst>
                  <a:ext uri="{FF2B5EF4-FFF2-40B4-BE49-F238E27FC236}">
                    <a16:creationId xmlns:a16="http://schemas.microsoft.com/office/drawing/2014/main" id="{AB4F076C-D16A-4323-9D76-28E39D7EF659}"/>
                  </a:ext>
                </a:extLst>
              </p:cNvPr>
              <p:cNvSpPr/>
              <p:nvPr/>
            </p:nvSpPr>
            <p:spPr>
              <a:xfrm>
                <a:off x="3659200" y="1463914"/>
                <a:ext cx="2152835" cy="1677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D12E3AA2-D47E-4B25-A4B2-593D70367DBC}"/>
                  </a:ext>
                </a:extLst>
              </p:cNvPr>
              <p:cNvSpPr/>
              <p:nvPr/>
            </p:nvSpPr>
            <p:spPr>
              <a:xfrm>
                <a:off x="3996552"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B30B82A-87A9-4826-A3D5-5A30DA5FC0DD}"/>
                  </a:ext>
                </a:extLst>
              </p:cNvPr>
              <p:cNvSpPr/>
              <p:nvPr/>
            </p:nvSpPr>
            <p:spPr>
              <a:xfrm>
                <a:off x="3996552" y="2418443"/>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7A41C2EE-2A65-44A1-9C38-5AA956D1EB93}"/>
                  </a:ext>
                </a:extLst>
              </p:cNvPr>
              <p:cNvSpPr/>
              <p:nvPr/>
            </p:nvSpPr>
            <p:spPr>
              <a:xfrm>
                <a:off x="4895416" y="1686217"/>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5EABF07-1602-43ED-81D0-DE9CF322B257}"/>
                  </a:ext>
                </a:extLst>
              </p:cNvPr>
              <p:cNvSpPr/>
              <p:nvPr/>
            </p:nvSpPr>
            <p:spPr>
              <a:xfrm>
                <a:off x="4904293" y="2414005"/>
                <a:ext cx="594804" cy="5145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テキスト ボックス 43">
              <a:extLst>
                <a:ext uri="{FF2B5EF4-FFF2-40B4-BE49-F238E27FC236}">
                  <a16:creationId xmlns:a16="http://schemas.microsoft.com/office/drawing/2014/main" id="{129E0B47-5239-4F8F-9A63-8E9CBEAFCF0F}"/>
                </a:ext>
              </a:extLst>
            </p:cNvPr>
            <p:cNvSpPr txBox="1"/>
            <p:nvPr/>
          </p:nvSpPr>
          <p:spPr>
            <a:xfrm>
              <a:off x="6613642" y="1497252"/>
              <a:ext cx="314400" cy="369332"/>
            </a:xfrm>
            <a:prstGeom prst="rect">
              <a:avLst/>
            </a:prstGeom>
            <a:noFill/>
          </p:spPr>
          <p:txBody>
            <a:bodyPr wrap="square" rtlCol="0">
              <a:spAutoFit/>
            </a:bodyPr>
            <a:lstStyle/>
            <a:p>
              <a:r>
                <a:rPr lang="en-US" altLang="ja-JP" dirty="0">
                  <a:solidFill>
                    <a:schemeClr val="bg1"/>
                  </a:solidFill>
                </a:rPr>
                <a:t>2</a:t>
              </a:r>
              <a:endParaRPr kumimoji="1" lang="ja-JP" altLang="en-US" dirty="0">
                <a:solidFill>
                  <a:schemeClr val="bg1"/>
                </a:solidFill>
              </a:endParaRPr>
            </a:p>
          </p:txBody>
        </p:sp>
        <p:sp>
          <p:nvSpPr>
            <p:cNvPr id="45" name="テキスト ボックス 44">
              <a:extLst>
                <a:ext uri="{FF2B5EF4-FFF2-40B4-BE49-F238E27FC236}">
                  <a16:creationId xmlns:a16="http://schemas.microsoft.com/office/drawing/2014/main" id="{E6F2F3D6-F578-4A58-93C9-69A0B27ED8D1}"/>
                </a:ext>
              </a:extLst>
            </p:cNvPr>
            <p:cNvSpPr txBox="1"/>
            <p:nvPr/>
          </p:nvSpPr>
          <p:spPr>
            <a:xfrm>
              <a:off x="5883895" y="1492129"/>
              <a:ext cx="348183" cy="369332"/>
            </a:xfrm>
            <a:prstGeom prst="rect">
              <a:avLst/>
            </a:prstGeom>
            <a:noFill/>
          </p:spPr>
          <p:txBody>
            <a:bodyPr wrap="squar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46" name="テキスト ボックス 45">
              <a:extLst>
                <a:ext uri="{FF2B5EF4-FFF2-40B4-BE49-F238E27FC236}">
                  <a16:creationId xmlns:a16="http://schemas.microsoft.com/office/drawing/2014/main" id="{EECEF978-BA40-48F7-B219-64B4AC2C97AC}"/>
                </a:ext>
              </a:extLst>
            </p:cNvPr>
            <p:cNvSpPr txBox="1"/>
            <p:nvPr/>
          </p:nvSpPr>
          <p:spPr>
            <a:xfrm>
              <a:off x="5911142" y="2125712"/>
              <a:ext cx="271509" cy="377437"/>
            </a:xfrm>
            <a:prstGeom prst="rect">
              <a:avLst/>
            </a:prstGeom>
            <a:noFill/>
          </p:spPr>
          <p:txBody>
            <a:bodyPr wrap="square" rtlCol="0">
              <a:spAutoFit/>
            </a:bodyPr>
            <a:lstStyle/>
            <a:p>
              <a:r>
                <a:rPr kumimoji="1" lang="en-US" altLang="ja-JP" dirty="0">
                  <a:solidFill>
                    <a:schemeClr val="bg1"/>
                  </a:solidFill>
                </a:rPr>
                <a:t>3</a:t>
              </a:r>
              <a:endParaRPr kumimoji="1" lang="ja-JP" altLang="en-US" dirty="0">
                <a:solidFill>
                  <a:schemeClr val="bg1"/>
                </a:solidFill>
              </a:endParaRPr>
            </a:p>
          </p:txBody>
        </p:sp>
      </p:grpSp>
      <p:pic>
        <p:nvPicPr>
          <p:cNvPr id="51" name="図 50">
            <a:extLst>
              <a:ext uri="{FF2B5EF4-FFF2-40B4-BE49-F238E27FC236}">
                <a16:creationId xmlns:a16="http://schemas.microsoft.com/office/drawing/2014/main" id="{17ECE325-857E-449D-B542-CC27D8BE0520}"/>
              </a:ext>
            </a:extLst>
          </p:cNvPr>
          <p:cNvPicPr>
            <a:picLocks noChangeAspect="1"/>
          </p:cNvPicPr>
          <p:nvPr/>
        </p:nvPicPr>
        <p:blipFill>
          <a:blip r:embed="rId2"/>
          <a:stretch>
            <a:fillRect/>
          </a:stretch>
        </p:blipFill>
        <p:spPr>
          <a:xfrm>
            <a:off x="5804613" y="317908"/>
            <a:ext cx="6298824" cy="1058196"/>
          </a:xfrm>
          <a:prstGeom prst="rect">
            <a:avLst/>
          </a:prstGeom>
        </p:spPr>
      </p:pic>
      <p:sp>
        <p:nvSpPr>
          <p:cNvPr id="52" name="テキスト ボックス 51">
            <a:extLst>
              <a:ext uri="{FF2B5EF4-FFF2-40B4-BE49-F238E27FC236}">
                <a16:creationId xmlns:a16="http://schemas.microsoft.com/office/drawing/2014/main" id="{187D4F12-C41C-42B2-B00A-3E2C9C36C094}"/>
              </a:ext>
            </a:extLst>
          </p:cNvPr>
          <p:cNvSpPr txBox="1"/>
          <p:nvPr/>
        </p:nvSpPr>
        <p:spPr>
          <a:xfrm>
            <a:off x="1288271" y="1177463"/>
            <a:ext cx="396501" cy="400110"/>
          </a:xfrm>
          <a:prstGeom prst="rect">
            <a:avLst/>
          </a:prstGeom>
          <a:noFill/>
        </p:spPr>
        <p:txBody>
          <a:bodyPr wrap="square" rtlCol="0">
            <a:spAutoFit/>
          </a:bodyPr>
          <a:lstStyle/>
          <a:p>
            <a:r>
              <a:rPr lang="ja-JP" altLang="en-US" sz="2000" dirty="0"/>
              <a:t>①</a:t>
            </a:r>
            <a:endParaRPr kumimoji="1" lang="ja-JP" altLang="en-US" sz="2000" dirty="0"/>
          </a:p>
        </p:txBody>
      </p:sp>
      <p:sp>
        <p:nvSpPr>
          <p:cNvPr id="53" name="テキスト ボックス 52">
            <a:extLst>
              <a:ext uri="{FF2B5EF4-FFF2-40B4-BE49-F238E27FC236}">
                <a16:creationId xmlns:a16="http://schemas.microsoft.com/office/drawing/2014/main" id="{083AC2B9-EFE0-44C3-AA35-D8C0B9162D4C}"/>
              </a:ext>
            </a:extLst>
          </p:cNvPr>
          <p:cNvSpPr txBox="1"/>
          <p:nvPr/>
        </p:nvSpPr>
        <p:spPr>
          <a:xfrm>
            <a:off x="3772958" y="1198776"/>
            <a:ext cx="396501" cy="400110"/>
          </a:xfrm>
          <a:prstGeom prst="rect">
            <a:avLst/>
          </a:prstGeom>
          <a:noFill/>
        </p:spPr>
        <p:txBody>
          <a:bodyPr wrap="square" rtlCol="0">
            <a:spAutoFit/>
          </a:bodyPr>
          <a:lstStyle/>
          <a:p>
            <a:r>
              <a:rPr kumimoji="1" lang="ja-JP" altLang="en-US" sz="2000" dirty="0"/>
              <a:t>②</a:t>
            </a:r>
          </a:p>
        </p:txBody>
      </p:sp>
      <p:sp>
        <p:nvSpPr>
          <p:cNvPr id="54" name="テキスト ボックス 53">
            <a:extLst>
              <a:ext uri="{FF2B5EF4-FFF2-40B4-BE49-F238E27FC236}">
                <a16:creationId xmlns:a16="http://schemas.microsoft.com/office/drawing/2014/main" id="{7CD5106F-BCB4-4575-98ED-2ADB4BB2279F}"/>
              </a:ext>
            </a:extLst>
          </p:cNvPr>
          <p:cNvSpPr txBox="1"/>
          <p:nvPr/>
        </p:nvSpPr>
        <p:spPr>
          <a:xfrm>
            <a:off x="1245233" y="3858640"/>
            <a:ext cx="396501" cy="400110"/>
          </a:xfrm>
          <a:prstGeom prst="rect">
            <a:avLst/>
          </a:prstGeom>
          <a:noFill/>
        </p:spPr>
        <p:txBody>
          <a:bodyPr wrap="square" rtlCol="0">
            <a:spAutoFit/>
          </a:bodyPr>
          <a:lstStyle/>
          <a:p>
            <a:r>
              <a:rPr lang="ja-JP" altLang="en-US" sz="2000" dirty="0"/>
              <a:t>③</a:t>
            </a:r>
            <a:endParaRPr kumimoji="1" lang="ja-JP" altLang="en-US" sz="2000" dirty="0"/>
          </a:p>
        </p:txBody>
      </p:sp>
      <p:sp>
        <p:nvSpPr>
          <p:cNvPr id="55" name="テキスト ボックス 54">
            <a:extLst>
              <a:ext uri="{FF2B5EF4-FFF2-40B4-BE49-F238E27FC236}">
                <a16:creationId xmlns:a16="http://schemas.microsoft.com/office/drawing/2014/main" id="{C763B63E-ABF2-4871-B535-2CDC007BEE65}"/>
              </a:ext>
            </a:extLst>
          </p:cNvPr>
          <p:cNvSpPr txBox="1"/>
          <p:nvPr/>
        </p:nvSpPr>
        <p:spPr>
          <a:xfrm>
            <a:off x="5408111" y="651084"/>
            <a:ext cx="396501" cy="400110"/>
          </a:xfrm>
          <a:prstGeom prst="rect">
            <a:avLst/>
          </a:prstGeom>
          <a:noFill/>
        </p:spPr>
        <p:txBody>
          <a:bodyPr wrap="square" rtlCol="0">
            <a:spAutoFit/>
          </a:bodyPr>
          <a:lstStyle/>
          <a:p>
            <a:r>
              <a:rPr lang="ja-JP" altLang="en-US" sz="2000" dirty="0"/>
              <a:t>①</a:t>
            </a:r>
            <a:endParaRPr kumimoji="1" lang="ja-JP" altLang="en-US" sz="2000" dirty="0"/>
          </a:p>
        </p:txBody>
      </p:sp>
      <p:sp>
        <p:nvSpPr>
          <p:cNvPr id="56" name="テキスト ボックス 55">
            <a:extLst>
              <a:ext uri="{FF2B5EF4-FFF2-40B4-BE49-F238E27FC236}">
                <a16:creationId xmlns:a16="http://schemas.microsoft.com/office/drawing/2014/main" id="{FDC50623-BC71-42B8-B613-944EF381CA53}"/>
              </a:ext>
            </a:extLst>
          </p:cNvPr>
          <p:cNvSpPr txBox="1"/>
          <p:nvPr/>
        </p:nvSpPr>
        <p:spPr>
          <a:xfrm>
            <a:off x="5408111" y="1718337"/>
            <a:ext cx="396501" cy="400110"/>
          </a:xfrm>
          <a:prstGeom prst="rect">
            <a:avLst/>
          </a:prstGeom>
          <a:noFill/>
        </p:spPr>
        <p:txBody>
          <a:bodyPr wrap="square" rtlCol="0">
            <a:spAutoFit/>
          </a:bodyPr>
          <a:lstStyle/>
          <a:p>
            <a:r>
              <a:rPr kumimoji="1" lang="ja-JP" altLang="en-US" sz="2000" dirty="0"/>
              <a:t>②</a:t>
            </a:r>
          </a:p>
        </p:txBody>
      </p:sp>
      <p:pic>
        <p:nvPicPr>
          <p:cNvPr id="58" name="図 57">
            <a:extLst>
              <a:ext uri="{FF2B5EF4-FFF2-40B4-BE49-F238E27FC236}">
                <a16:creationId xmlns:a16="http://schemas.microsoft.com/office/drawing/2014/main" id="{E85966EC-F4E8-40F2-926A-23F093D84605}"/>
              </a:ext>
            </a:extLst>
          </p:cNvPr>
          <p:cNvPicPr>
            <a:picLocks noChangeAspect="1"/>
          </p:cNvPicPr>
          <p:nvPr/>
        </p:nvPicPr>
        <p:blipFill>
          <a:blip r:embed="rId3"/>
          <a:stretch>
            <a:fillRect/>
          </a:stretch>
        </p:blipFill>
        <p:spPr>
          <a:xfrm>
            <a:off x="5898891" y="1976647"/>
            <a:ext cx="5667384" cy="391429"/>
          </a:xfrm>
          <a:prstGeom prst="rect">
            <a:avLst/>
          </a:prstGeom>
        </p:spPr>
      </p:pic>
      <p:pic>
        <p:nvPicPr>
          <p:cNvPr id="60" name="図 59">
            <a:extLst>
              <a:ext uri="{FF2B5EF4-FFF2-40B4-BE49-F238E27FC236}">
                <a16:creationId xmlns:a16="http://schemas.microsoft.com/office/drawing/2014/main" id="{4EA216AD-30B2-4394-B7CD-CF1728ACF580}"/>
              </a:ext>
            </a:extLst>
          </p:cNvPr>
          <p:cNvPicPr>
            <a:picLocks noChangeAspect="1"/>
          </p:cNvPicPr>
          <p:nvPr/>
        </p:nvPicPr>
        <p:blipFill>
          <a:blip r:embed="rId4"/>
          <a:stretch>
            <a:fillRect/>
          </a:stretch>
        </p:blipFill>
        <p:spPr>
          <a:xfrm>
            <a:off x="5912731" y="1718337"/>
            <a:ext cx="2856753" cy="130247"/>
          </a:xfrm>
          <a:prstGeom prst="rect">
            <a:avLst/>
          </a:prstGeom>
        </p:spPr>
      </p:pic>
      <p:sp>
        <p:nvSpPr>
          <p:cNvPr id="61" name="テキスト ボックス 60">
            <a:extLst>
              <a:ext uri="{FF2B5EF4-FFF2-40B4-BE49-F238E27FC236}">
                <a16:creationId xmlns:a16="http://schemas.microsoft.com/office/drawing/2014/main" id="{E3B8F547-05D4-4BB0-8032-4FD419A239FD}"/>
              </a:ext>
            </a:extLst>
          </p:cNvPr>
          <p:cNvSpPr txBox="1"/>
          <p:nvPr/>
        </p:nvSpPr>
        <p:spPr>
          <a:xfrm>
            <a:off x="3960124" y="4530763"/>
            <a:ext cx="396501" cy="400110"/>
          </a:xfrm>
          <a:prstGeom prst="rect">
            <a:avLst/>
          </a:prstGeom>
          <a:noFill/>
        </p:spPr>
        <p:txBody>
          <a:bodyPr wrap="square" rtlCol="0">
            <a:spAutoFit/>
          </a:bodyPr>
          <a:lstStyle/>
          <a:p>
            <a:r>
              <a:rPr kumimoji="1" lang="ja-JP" altLang="en-US" sz="2000" dirty="0"/>
              <a:t>④</a:t>
            </a:r>
          </a:p>
        </p:txBody>
      </p:sp>
      <p:sp>
        <p:nvSpPr>
          <p:cNvPr id="62" name="テキスト ボックス 61">
            <a:extLst>
              <a:ext uri="{FF2B5EF4-FFF2-40B4-BE49-F238E27FC236}">
                <a16:creationId xmlns:a16="http://schemas.microsoft.com/office/drawing/2014/main" id="{848A3A29-26EC-407D-94BC-2A4E02B07AA7}"/>
              </a:ext>
            </a:extLst>
          </p:cNvPr>
          <p:cNvSpPr txBox="1"/>
          <p:nvPr/>
        </p:nvSpPr>
        <p:spPr>
          <a:xfrm>
            <a:off x="3960123" y="5742826"/>
            <a:ext cx="396501" cy="400110"/>
          </a:xfrm>
          <a:prstGeom prst="rect">
            <a:avLst/>
          </a:prstGeom>
          <a:noFill/>
        </p:spPr>
        <p:txBody>
          <a:bodyPr wrap="square" rtlCol="0">
            <a:spAutoFit/>
          </a:bodyPr>
          <a:lstStyle/>
          <a:p>
            <a:r>
              <a:rPr lang="ja-JP" altLang="en-US" sz="2000" dirty="0"/>
              <a:t>⑤</a:t>
            </a:r>
            <a:endParaRPr kumimoji="1" lang="ja-JP" altLang="en-US" sz="2000" dirty="0"/>
          </a:p>
        </p:txBody>
      </p:sp>
      <p:pic>
        <p:nvPicPr>
          <p:cNvPr id="64" name="図 63">
            <a:extLst>
              <a:ext uri="{FF2B5EF4-FFF2-40B4-BE49-F238E27FC236}">
                <a16:creationId xmlns:a16="http://schemas.microsoft.com/office/drawing/2014/main" id="{4E93FB8D-7586-4879-88C5-B7775F95B76E}"/>
              </a:ext>
            </a:extLst>
          </p:cNvPr>
          <p:cNvPicPr>
            <a:picLocks noChangeAspect="1"/>
          </p:cNvPicPr>
          <p:nvPr/>
        </p:nvPicPr>
        <p:blipFill>
          <a:blip r:embed="rId5"/>
          <a:stretch>
            <a:fillRect/>
          </a:stretch>
        </p:blipFill>
        <p:spPr>
          <a:xfrm>
            <a:off x="5861568" y="2900217"/>
            <a:ext cx="3191801" cy="3777743"/>
          </a:xfrm>
          <a:prstGeom prst="rect">
            <a:avLst/>
          </a:prstGeom>
        </p:spPr>
      </p:pic>
      <p:pic>
        <p:nvPicPr>
          <p:cNvPr id="66" name="図 65">
            <a:extLst>
              <a:ext uri="{FF2B5EF4-FFF2-40B4-BE49-F238E27FC236}">
                <a16:creationId xmlns:a16="http://schemas.microsoft.com/office/drawing/2014/main" id="{A007C927-46BA-4E77-BDB5-358C862D273E}"/>
              </a:ext>
            </a:extLst>
          </p:cNvPr>
          <p:cNvPicPr>
            <a:picLocks noChangeAspect="1"/>
          </p:cNvPicPr>
          <p:nvPr/>
        </p:nvPicPr>
        <p:blipFill>
          <a:blip r:embed="rId6"/>
          <a:stretch>
            <a:fillRect/>
          </a:stretch>
        </p:blipFill>
        <p:spPr>
          <a:xfrm>
            <a:off x="9711023" y="3709650"/>
            <a:ext cx="2131510" cy="1171159"/>
          </a:xfrm>
          <a:prstGeom prst="rect">
            <a:avLst/>
          </a:prstGeom>
        </p:spPr>
      </p:pic>
      <p:sp>
        <p:nvSpPr>
          <p:cNvPr id="69" name="テキスト ボックス 68">
            <a:extLst>
              <a:ext uri="{FF2B5EF4-FFF2-40B4-BE49-F238E27FC236}">
                <a16:creationId xmlns:a16="http://schemas.microsoft.com/office/drawing/2014/main" id="{3B8EBE1D-271E-4729-8ABC-2D72265C772F}"/>
              </a:ext>
            </a:extLst>
          </p:cNvPr>
          <p:cNvSpPr txBox="1"/>
          <p:nvPr/>
        </p:nvSpPr>
        <p:spPr>
          <a:xfrm>
            <a:off x="5414719" y="2847543"/>
            <a:ext cx="396501" cy="400110"/>
          </a:xfrm>
          <a:prstGeom prst="rect">
            <a:avLst/>
          </a:prstGeom>
          <a:noFill/>
        </p:spPr>
        <p:txBody>
          <a:bodyPr wrap="square" rtlCol="0">
            <a:spAutoFit/>
          </a:bodyPr>
          <a:lstStyle/>
          <a:p>
            <a:r>
              <a:rPr lang="ja-JP" altLang="en-US" sz="2000" dirty="0"/>
              <a:t>③</a:t>
            </a:r>
            <a:endParaRPr kumimoji="1" lang="ja-JP" altLang="en-US" sz="2000" dirty="0"/>
          </a:p>
        </p:txBody>
      </p:sp>
      <p:sp>
        <p:nvSpPr>
          <p:cNvPr id="70" name="テキスト ボックス 69">
            <a:extLst>
              <a:ext uri="{FF2B5EF4-FFF2-40B4-BE49-F238E27FC236}">
                <a16:creationId xmlns:a16="http://schemas.microsoft.com/office/drawing/2014/main" id="{EBB5E185-E749-4A0D-ACC4-BFAA24D6EE51}"/>
              </a:ext>
            </a:extLst>
          </p:cNvPr>
          <p:cNvSpPr txBox="1"/>
          <p:nvPr/>
        </p:nvSpPr>
        <p:spPr>
          <a:xfrm>
            <a:off x="9582404" y="3334062"/>
            <a:ext cx="396501" cy="400110"/>
          </a:xfrm>
          <a:prstGeom prst="rect">
            <a:avLst/>
          </a:prstGeom>
          <a:noFill/>
        </p:spPr>
        <p:txBody>
          <a:bodyPr wrap="square" rtlCol="0">
            <a:spAutoFit/>
          </a:bodyPr>
          <a:lstStyle/>
          <a:p>
            <a:r>
              <a:rPr kumimoji="1" lang="ja-JP" altLang="en-US" sz="2000" dirty="0"/>
              <a:t>④</a:t>
            </a:r>
          </a:p>
        </p:txBody>
      </p:sp>
    </p:spTree>
    <p:extLst>
      <p:ext uri="{BB962C8B-B14F-4D97-AF65-F5344CB8AC3E}">
        <p14:creationId xmlns:p14="http://schemas.microsoft.com/office/powerpoint/2010/main" val="133332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713F528-9691-4223-B7DB-259F4AC36F2E}"/>
              </a:ext>
            </a:extLst>
          </p:cNvPr>
          <p:cNvPicPr>
            <a:picLocks noChangeAspect="1"/>
          </p:cNvPicPr>
          <p:nvPr/>
        </p:nvPicPr>
        <p:blipFill>
          <a:blip r:embed="rId2"/>
          <a:stretch>
            <a:fillRect/>
          </a:stretch>
        </p:blipFill>
        <p:spPr>
          <a:xfrm>
            <a:off x="527480" y="1423408"/>
            <a:ext cx="4139770" cy="2718118"/>
          </a:xfrm>
          <a:prstGeom prst="rect">
            <a:avLst/>
          </a:prstGeom>
        </p:spPr>
      </p:pic>
      <p:sp>
        <p:nvSpPr>
          <p:cNvPr id="5" name="タイトル 1">
            <a:extLst>
              <a:ext uri="{FF2B5EF4-FFF2-40B4-BE49-F238E27FC236}">
                <a16:creationId xmlns:a16="http://schemas.microsoft.com/office/drawing/2014/main" id="{B949298A-830F-4A46-85B5-A46C2ECC0639}"/>
              </a:ext>
            </a:extLst>
          </p:cNvPr>
          <p:cNvSpPr txBox="1">
            <a:spLocks/>
          </p:cNvSpPr>
          <p:nvPr/>
        </p:nvSpPr>
        <p:spPr>
          <a:xfrm>
            <a:off x="440070" y="255023"/>
            <a:ext cx="58354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工夫点</a:t>
            </a:r>
          </a:p>
        </p:txBody>
      </p:sp>
      <p:sp>
        <p:nvSpPr>
          <p:cNvPr id="6" name="テキスト ボックス 5">
            <a:extLst>
              <a:ext uri="{FF2B5EF4-FFF2-40B4-BE49-F238E27FC236}">
                <a16:creationId xmlns:a16="http://schemas.microsoft.com/office/drawing/2014/main" id="{47EB519F-D7BC-4169-8CF1-E56337BD7F83}"/>
              </a:ext>
            </a:extLst>
          </p:cNvPr>
          <p:cNvSpPr txBox="1"/>
          <p:nvPr/>
        </p:nvSpPr>
        <p:spPr>
          <a:xfrm>
            <a:off x="585811" y="4278859"/>
            <a:ext cx="4023108" cy="2062103"/>
          </a:xfrm>
          <a:prstGeom prst="rect">
            <a:avLst/>
          </a:prstGeom>
          <a:noFill/>
        </p:spPr>
        <p:txBody>
          <a:bodyPr wrap="square" rtlCol="0">
            <a:spAutoFit/>
          </a:bodyPr>
          <a:lstStyle/>
          <a:p>
            <a:r>
              <a:rPr kumimoji="1" lang="ja-JP" altLang="en-US" sz="1600" dirty="0"/>
              <a:t>私はパズルゲームを好んでよく遊びますが、自身の成長の軌跡が確認できないことを不満に感じておりました。</a:t>
            </a:r>
            <a:endParaRPr kumimoji="1" lang="en-US" altLang="ja-JP" sz="1600" dirty="0"/>
          </a:p>
          <a:p>
            <a:endParaRPr kumimoji="1" lang="en-US" altLang="ja-JP" sz="1600" dirty="0"/>
          </a:p>
          <a:p>
            <a:r>
              <a:rPr lang="ja-JP" altLang="en-US" sz="1600" dirty="0"/>
              <a:t>そこで</a:t>
            </a:r>
            <a:r>
              <a:rPr lang="en-US" altLang="ja-JP" sz="1600" dirty="0"/>
              <a:t>Unity</a:t>
            </a:r>
            <a:r>
              <a:rPr lang="ja-JP" altLang="en-US" sz="1600" dirty="0"/>
              <a:t>上でグラフを再現し、過去のクリアタイム及び最小二乗法を用いた線形近似を表示することによってクリアするまでに要した時間を成長として確認できるようにしました。</a:t>
            </a:r>
            <a:endParaRPr kumimoji="1" lang="en-US" altLang="ja-JP" sz="1600" dirty="0"/>
          </a:p>
        </p:txBody>
      </p:sp>
      <p:pic>
        <p:nvPicPr>
          <p:cNvPr id="8" name="図 7">
            <a:extLst>
              <a:ext uri="{FF2B5EF4-FFF2-40B4-BE49-F238E27FC236}">
                <a16:creationId xmlns:a16="http://schemas.microsoft.com/office/drawing/2014/main" id="{23A86DF0-9147-466E-A476-D317F3C3C604}"/>
              </a:ext>
            </a:extLst>
          </p:cNvPr>
          <p:cNvPicPr>
            <a:picLocks noChangeAspect="1"/>
          </p:cNvPicPr>
          <p:nvPr/>
        </p:nvPicPr>
        <p:blipFill>
          <a:blip r:embed="rId3"/>
          <a:stretch>
            <a:fillRect/>
          </a:stretch>
        </p:blipFill>
        <p:spPr>
          <a:xfrm>
            <a:off x="6904778" y="104361"/>
            <a:ext cx="2839297" cy="2063965"/>
          </a:xfrm>
          <a:prstGeom prst="rect">
            <a:avLst/>
          </a:prstGeom>
        </p:spPr>
      </p:pic>
      <p:sp>
        <p:nvSpPr>
          <p:cNvPr id="9" name="テキスト ボックス 8">
            <a:extLst>
              <a:ext uri="{FF2B5EF4-FFF2-40B4-BE49-F238E27FC236}">
                <a16:creationId xmlns:a16="http://schemas.microsoft.com/office/drawing/2014/main" id="{9CF4A6E8-9846-4CBB-B8A0-6FDFA3D59B18}"/>
              </a:ext>
            </a:extLst>
          </p:cNvPr>
          <p:cNvSpPr txBox="1"/>
          <p:nvPr/>
        </p:nvSpPr>
        <p:spPr>
          <a:xfrm>
            <a:off x="5390594" y="2249254"/>
            <a:ext cx="6496606" cy="4278094"/>
          </a:xfrm>
          <a:prstGeom prst="rect">
            <a:avLst/>
          </a:prstGeom>
          <a:noFill/>
        </p:spPr>
        <p:txBody>
          <a:bodyPr wrap="square" rtlCol="0">
            <a:spAutoFit/>
          </a:bodyPr>
          <a:lstStyle/>
          <a:p>
            <a:r>
              <a:rPr kumimoji="1" lang="ja-JP" altLang="en-US" sz="1600" dirty="0"/>
              <a:t>・グラフのプロットエリアの生成方法</a:t>
            </a:r>
            <a:endParaRPr kumimoji="1" lang="en-US" altLang="ja-JP" sz="1600" dirty="0"/>
          </a:p>
          <a:p>
            <a:r>
              <a:rPr kumimoji="1" lang="ja-JP" altLang="en-US" sz="1600" dirty="0"/>
              <a:t>①グラフを表示したいエリア</a:t>
            </a:r>
            <a:r>
              <a:rPr kumimoji="1" lang="en-US" altLang="ja-JP" sz="1600" dirty="0"/>
              <a:t>(</a:t>
            </a:r>
            <a:r>
              <a:rPr kumimoji="1" lang="ja-JP" altLang="en-US" sz="1600" dirty="0"/>
              <a:t>図中黄緑の領域</a:t>
            </a:r>
            <a:r>
              <a:rPr kumimoji="1" lang="en-US" altLang="ja-JP" sz="1600" dirty="0"/>
              <a:t>)</a:t>
            </a:r>
            <a:r>
              <a:rPr kumimoji="1" lang="ja-JP" altLang="en-US" sz="1600" dirty="0"/>
              <a:t>とそれよりも一回り大きい台紙</a:t>
            </a:r>
            <a:r>
              <a:rPr kumimoji="1" lang="en-US" altLang="ja-JP" sz="1600" dirty="0"/>
              <a:t>(</a:t>
            </a:r>
            <a:r>
              <a:rPr kumimoji="1" lang="ja-JP" altLang="en-US" sz="1600" dirty="0"/>
              <a:t>図中緑の領域</a:t>
            </a:r>
            <a:r>
              <a:rPr kumimoji="1" lang="en-US" altLang="ja-JP" sz="1600" dirty="0"/>
              <a:t>)</a:t>
            </a:r>
            <a:r>
              <a:rPr kumimoji="1" lang="ja-JP" altLang="en-US" sz="1600" dirty="0"/>
              <a:t>を用意する。</a:t>
            </a:r>
            <a:endParaRPr kumimoji="1" lang="en-US" altLang="ja-JP" sz="1600" dirty="0"/>
          </a:p>
          <a:p>
            <a:r>
              <a:rPr kumimoji="1" lang="ja-JP" altLang="en-US" sz="1600" dirty="0"/>
              <a:t>②上図の通り、</a:t>
            </a:r>
            <a:r>
              <a:rPr kumimoji="1" lang="en-US" altLang="ja-JP" sz="1600" dirty="0"/>
              <a:t>UI</a:t>
            </a:r>
            <a:r>
              <a:rPr kumimoji="1" lang="ja-JP" altLang="en-US" sz="1600" dirty="0"/>
              <a:t>の</a:t>
            </a:r>
            <a:r>
              <a:rPr kumimoji="1" lang="en-US" altLang="ja-JP" sz="1600" dirty="0"/>
              <a:t>Image</a:t>
            </a:r>
            <a:r>
              <a:rPr kumimoji="1" lang="ja-JP" altLang="en-US" sz="1600" dirty="0"/>
              <a:t>から生成したゲームオブジェクトの大きさを調節し、各軸のグリッド線及び軸ラベルの鋳型をそれぞれ</a:t>
            </a:r>
            <a:r>
              <a:rPr kumimoji="1" lang="en-US" altLang="ja-JP" sz="1600" dirty="0"/>
              <a:t>1</a:t>
            </a:r>
            <a:r>
              <a:rPr kumimoji="1" lang="ja-JP" altLang="en-US" sz="1600" dirty="0"/>
              <a:t>つずつ用意する。</a:t>
            </a:r>
            <a:endParaRPr kumimoji="1" lang="en-US" altLang="ja-JP" sz="1600" dirty="0"/>
          </a:p>
          <a:p>
            <a:r>
              <a:rPr kumimoji="1" lang="ja-JP" altLang="en-US" sz="1600" dirty="0"/>
              <a:t>③グラフエリア</a:t>
            </a:r>
            <a:r>
              <a:rPr kumimoji="1" lang="en-US" altLang="ja-JP" sz="1600" dirty="0"/>
              <a:t>(</a:t>
            </a:r>
            <a:r>
              <a:rPr kumimoji="1" lang="ja-JP" altLang="en-US" sz="1600" dirty="0"/>
              <a:t>黄緑</a:t>
            </a:r>
            <a:r>
              <a:rPr kumimoji="1" lang="en-US" altLang="ja-JP" sz="1600" dirty="0"/>
              <a:t>)</a:t>
            </a:r>
            <a:r>
              <a:rPr kumimoji="1" lang="ja-JP" altLang="en-US" sz="1600" dirty="0"/>
              <a:t>の大きさを取得し、出力したいデータの個数で除する</a:t>
            </a:r>
            <a:r>
              <a:rPr kumimoji="1" lang="en-US" altLang="ja-JP" sz="1600" dirty="0"/>
              <a:t>(</a:t>
            </a:r>
            <a:r>
              <a:rPr kumimoji="1" lang="ja-JP" altLang="en-US" sz="1600" dirty="0"/>
              <a:t>グリッド間隔を算出する</a:t>
            </a:r>
            <a:r>
              <a:rPr kumimoji="1" lang="en-US" altLang="ja-JP" sz="1600" dirty="0"/>
              <a:t>)</a:t>
            </a:r>
            <a:r>
              <a:rPr kumimoji="1" lang="ja-JP" altLang="en-US" sz="1600" dirty="0"/>
              <a:t>。</a:t>
            </a:r>
            <a:endParaRPr kumimoji="1" lang="en-US" altLang="ja-JP" sz="1600" dirty="0"/>
          </a:p>
          <a:p>
            <a:r>
              <a:rPr kumimoji="1" lang="ja-JP" altLang="en-US" sz="1600" dirty="0"/>
              <a:t>④鋳型となるグリッド線を複製し、一定の間隔で各軸に平行なグリッドを配置する。</a:t>
            </a:r>
            <a:endParaRPr kumimoji="1" lang="en-US" altLang="ja-JP" sz="1600" dirty="0"/>
          </a:p>
          <a:p>
            <a:endParaRPr kumimoji="1" lang="en-US" altLang="ja-JP" sz="1600" dirty="0"/>
          </a:p>
          <a:p>
            <a:r>
              <a:rPr kumimoji="1" lang="ja-JP" altLang="en-US" sz="1600" dirty="0"/>
              <a:t>・プロットの方法</a:t>
            </a:r>
            <a:endParaRPr kumimoji="1" lang="en-US" altLang="ja-JP" sz="1600" dirty="0"/>
          </a:p>
          <a:p>
            <a:r>
              <a:rPr kumimoji="1" lang="ja-JP" altLang="en-US" sz="1600" dirty="0"/>
              <a:t>①データ群に対し、グラフエリア</a:t>
            </a:r>
            <a:r>
              <a:rPr kumimoji="1" lang="en-US" altLang="ja-JP" sz="1600" dirty="0"/>
              <a:t>(</a:t>
            </a:r>
            <a:r>
              <a:rPr kumimoji="1" lang="ja-JP" altLang="en-US" sz="1600" dirty="0"/>
              <a:t>黄緑</a:t>
            </a:r>
            <a:r>
              <a:rPr kumimoji="1" lang="en-US" altLang="ja-JP" sz="1600" dirty="0"/>
              <a:t>)</a:t>
            </a:r>
            <a:r>
              <a:rPr kumimoji="1" lang="ja-JP" altLang="en-US" sz="1600" dirty="0"/>
              <a:t>の左下の座標を</a:t>
            </a:r>
            <a:r>
              <a:rPr kumimoji="1" lang="en-US" altLang="ja-JP" sz="1600" dirty="0"/>
              <a:t>(0, 0)</a:t>
            </a:r>
            <a:r>
              <a:rPr kumimoji="1" lang="ja-JP" altLang="en-US" sz="1600" dirty="0"/>
              <a:t>と見立てた相対位置を算出する。</a:t>
            </a:r>
            <a:endParaRPr kumimoji="1" lang="en-US" altLang="ja-JP" sz="1600" dirty="0"/>
          </a:p>
          <a:p>
            <a:r>
              <a:rPr kumimoji="1" lang="ja-JP" altLang="en-US" sz="1600" dirty="0"/>
              <a:t>②求めた相対位置に</a:t>
            </a:r>
            <a:r>
              <a:rPr kumimoji="1" lang="en-US" altLang="ja-JP" sz="1600" dirty="0"/>
              <a:t>CreateDot</a:t>
            </a:r>
            <a:r>
              <a:rPr kumimoji="1" lang="ja-JP" altLang="en-US" sz="1600" dirty="0"/>
              <a:t>でデータ点をドット状のゲームオブジェクトとして生成する。</a:t>
            </a:r>
            <a:endParaRPr kumimoji="1" lang="en-US" altLang="ja-JP" sz="1600" dirty="0"/>
          </a:p>
          <a:p>
            <a:r>
              <a:rPr kumimoji="1" lang="ja-JP" altLang="en-US" sz="1600" dirty="0"/>
              <a:t>③</a:t>
            </a:r>
            <a:r>
              <a:rPr kumimoji="1" lang="en-US" altLang="ja-JP" sz="1600" dirty="0"/>
              <a:t>(n+1</a:t>
            </a:r>
            <a:r>
              <a:rPr kumimoji="1" lang="ja-JP" altLang="en-US" sz="1600" dirty="0"/>
              <a:t>番目のデータ</a:t>
            </a:r>
            <a:r>
              <a:rPr kumimoji="1" lang="en-US" altLang="ja-JP" sz="1600" dirty="0"/>
              <a:t>)</a:t>
            </a:r>
            <a:r>
              <a:rPr kumimoji="1" lang="ja-JP" altLang="en-US" sz="1600" dirty="0"/>
              <a:t> ー </a:t>
            </a:r>
            <a:r>
              <a:rPr kumimoji="1" lang="en-US" altLang="ja-JP" sz="1600" dirty="0"/>
              <a:t>(n</a:t>
            </a:r>
            <a:r>
              <a:rPr kumimoji="1" lang="ja-JP" altLang="en-US" sz="1600" dirty="0"/>
              <a:t>番目のデータ</a:t>
            </a:r>
            <a:r>
              <a:rPr kumimoji="1" lang="en-US" altLang="ja-JP" sz="1600" dirty="0"/>
              <a:t>)</a:t>
            </a:r>
            <a:r>
              <a:rPr kumimoji="1" lang="ja-JP" altLang="en-US" sz="1600" dirty="0"/>
              <a:t>として</a:t>
            </a:r>
            <a:r>
              <a:rPr kumimoji="1" lang="en-US" altLang="ja-JP" sz="1600" dirty="0"/>
              <a:t>2</a:t>
            </a:r>
            <a:r>
              <a:rPr kumimoji="1" lang="ja-JP" altLang="en-US" sz="1600" dirty="0"/>
              <a:t>点間のベクトルを計算し、</a:t>
            </a:r>
            <a:r>
              <a:rPr kumimoji="1" lang="en-US" altLang="ja-JP" sz="1600" dirty="0"/>
              <a:t>CreateLine</a:t>
            </a:r>
            <a:r>
              <a:rPr kumimoji="1" lang="ja-JP" altLang="en-US" sz="1600" dirty="0"/>
              <a:t>で線を結ぶ。</a:t>
            </a:r>
            <a:endParaRPr kumimoji="1" lang="en-US" altLang="ja-JP" sz="1600" dirty="0"/>
          </a:p>
        </p:txBody>
      </p:sp>
    </p:spTree>
    <p:extLst>
      <p:ext uri="{BB962C8B-B14F-4D97-AF65-F5344CB8AC3E}">
        <p14:creationId xmlns:p14="http://schemas.microsoft.com/office/powerpoint/2010/main" val="115726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949298A-830F-4A46-85B5-A46C2ECC0639}"/>
              </a:ext>
            </a:extLst>
          </p:cNvPr>
          <p:cNvSpPr txBox="1">
            <a:spLocks/>
          </p:cNvSpPr>
          <p:nvPr/>
        </p:nvSpPr>
        <p:spPr>
          <a:xfrm>
            <a:off x="440070" y="255023"/>
            <a:ext cx="58354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改善点</a:t>
            </a:r>
          </a:p>
        </p:txBody>
      </p:sp>
      <p:sp>
        <p:nvSpPr>
          <p:cNvPr id="6" name="テキスト ボックス 5">
            <a:extLst>
              <a:ext uri="{FF2B5EF4-FFF2-40B4-BE49-F238E27FC236}">
                <a16:creationId xmlns:a16="http://schemas.microsoft.com/office/drawing/2014/main" id="{47EB519F-D7BC-4169-8CF1-E56337BD7F83}"/>
              </a:ext>
            </a:extLst>
          </p:cNvPr>
          <p:cNvSpPr txBox="1"/>
          <p:nvPr/>
        </p:nvSpPr>
        <p:spPr>
          <a:xfrm>
            <a:off x="5633991" y="2675582"/>
            <a:ext cx="6193008" cy="2800767"/>
          </a:xfrm>
          <a:prstGeom prst="rect">
            <a:avLst/>
          </a:prstGeom>
          <a:noFill/>
        </p:spPr>
        <p:txBody>
          <a:bodyPr wrap="square" rtlCol="0">
            <a:spAutoFit/>
          </a:bodyPr>
          <a:lstStyle/>
          <a:p>
            <a:r>
              <a:rPr kumimoji="1" lang="ja-JP" altLang="en-US" sz="1600" dirty="0"/>
              <a:t>パズルのクリアタイムのように最終的に分散が小さくなるデータは、ダイナミクスの中でパネルの初期配置という揺らぎの占める割合が大きくなります。</a:t>
            </a:r>
            <a:endParaRPr kumimoji="1" lang="en-US" altLang="ja-JP" sz="1600" dirty="0"/>
          </a:p>
          <a:p>
            <a:r>
              <a:rPr kumimoji="1" lang="ja-JP" altLang="en-US" sz="1600" dirty="0"/>
              <a:t>つまり最小二乗近似では「慣れ」によってテーマの</a:t>
            </a:r>
            <a:r>
              <a:rPr kumimoji="1" lang="en-US" altLang="ja-JP" sz="1600" dirty="0"/>
              <a:t>1</a:t>
            </a:r>
            <a:r>
              <a:rPr kumimoji="1" lang="ja-JP" altLang="en-US" sz="1600" dirty="0"/>
              <a:t>つとして掲げた「成長」を確認することが難しくなると予想されます。</a:t>
            </a:r>
            <a:endParaRPr kumimoji="1" lang="en-US" altLang="ja-JP" sz="1600" dirty="0"/>
          </a:p>
          <a:p>
            <a:endParaRPr kumimoji="1" lang="en-US" altLang="ja-JP" sz="1600" dirty="0"/>
          </a:p>
          <a:p>
            <a:r>
              <a:rPr kumimoji="1" lang="ja-JP" altLang="en-US" sz="1600" dirty="0"/>
              <a:t>そこで、移動平均を更に重ねて表示することを考えました。</a:t>
            </a:r>
            <a:endParaRPr kumimoji="1" lang="en-US" altLang="ja-JP" sz="1600" dirty="0"/>
          </a:p>
          <a:p>
            <a:r>
              <a:rPr kumimoji="1" lang="ja-JP" altLang="en-US" sz="1600" dirty="0"/>
              <a:t>移動平均とは、前後のある区間内のみの平均を求める手法であり、データの揺らぎを小さくすることが期待されます。</a:t>
            </a:r>
            <a:endParaRPr kumimoji="1" lang="en-US" altLang="ja-JP" sz="1600" dirty="0"/>
          </a:p>
          <a:p>
            <a:r>
              <a:rPr kumimoji="1" lang="ja-JP" altLang="en-US" sz="1600" dirty="0"/>
              <a:t>左図は気象庁が発表している海面水温の経年変化になります。</a:t>
            </a:r>
            <a:endParaRPr kumimoji="1" lang="en-US" altLang="ja-JP" sz="1600" dirty="0"/>
          </a:p>
          <a:p>
            <a:r>
              <a:rPr kumimoji="1" lang="ja-JP" altLang="en-US" sz="1600" dirty="0"/>
              <a:t>この図の様に強い揺らぎを持つ場合、経年変化が分かり易くなります。</a:t>
            </a:r>
            <a:endParaRPr kumimoji="1" lang="en-US" altLang="ja-JP" sz="1600" dirty="0"/>
          </a:p>
        </p:txBody>
      </p:sp>
      <p:pic>
        <p:nvPicPr>
          <p:cNvPr id="3" name="図 2">
            <a:extLst>
              <a:ext uri="{FF2B5EF4-FFF2-40B4-BE49-F238E27FC236}">
                <a16:creationId xmlns:a16="http://schemas.microsoft.com/office/drawing/2014/main" id="{20F11CCD-2BFD-4F34-8058-DD6837DCA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4" y="2018214"/>
            <a:ext cx="5057775" cy="3793331"/>
          </a:xfrm>
          <a:prstGeom prst="rect">
            <a:avLst/>
          </a:prstGeom>
        </p:spPr>
      </p:pic>
      <p:sp>
        <p:nvSpPr>
          <p:cNvPr id="10" name="テキスト ボックス 9">
            <a:extLst>
              <a:ext uri="{FF2B5EF4-FFF2-40B4-BE49-F238E27FC236}">
                <a16:creationId xmlns:a16="http://schemas.microsoft.com/office/drawing/2014/main" id="{EAC0C753-FC04-48B5-AF43-6CA70DC1E327}"/>
              </a:ext>
            </a:extLst>
          </p:cNvPr>
          <p:cNvSpPr txBox="1"/>
          <p:nvPr/>
        </p:nvSpPr>
        <p:spPr>
          <a:xfrm>
            <a:off x="2001842" y="5811545"/>
            <a:ext cx="3332157" cy="646331"/>
          </a:xfrm>
          <a:prstGeom prst="rect">
            <a:avLst/>
          </a:prstGeom>
          <a:noFill/>
        </p:spPr>
        <p:txBody>
          <a:bodyPr wrap="square" rtlCol="0">
            <a:spAutoFit/>
          </a:bodyPr>
          <a:lstStyle/>
          <a:p>
            <a:pPr algn="r"/>
            <a:r>
              <a:rPr lang="ja-JP" altLang="en-US" dirty="0"/>
              <a:t>出典：気象庁</a:t>
            </a:r>
            <a:endParaRPr lang="en-US" altLang="ja-JP" dirty="0"/>
          </a:p>
          <a:p>
            <a:pPr algn="r"/>
            <a:r>
              <a:rPr kumimoji="1" lang="ja-JP" altLang="en-US" dirty="0"/>
              <a:t>海洋の健康診断表</a:t>
            </a:r>
          </a:p>
        </p:txBody>
      </p:sp>
    </p:spTree>
    <p:extLst>
      <p:ext uri="{BB962C8B-B14F-4D97-AF65-F5344CB8AC3E}">
        <p14:creationId xmlns:p14="http://schemas.microsoft.com/office/powerpoint/2010/main" val="1269379346"/>
      </p:ext>
    </p:extLst>
  </p:cSld>
  <p:clrMapOvr>
    <a:masterClrMapping/>
  </p:clrMapOvr>
</p:sld>
</file>

<file path=ppt/theme/theme1.xml><?xml version="1.0" encoding="utf-8"?>
<a:theme xmlns:a="http://schemas.openxmlformats.org/drawingml/2006/main" name="ベルリン">
  <a:themeElements>
    <a:clrScheme name="ベルリン">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TM04033917[[fn=ベルリン]]</Template>
  <TotalTime>1935</TotalTime>
  <Words>2527</Words>
  <Application>Microsoft Office PowerPoint</Application>
  <PresentationFormat>ワイド画面</PresentationFormat>
  <Paragraphs>251</Paragraphs>
  <Slides>17</Slides>
  <Notes>0</Notes>
  <HiddenSlides>0</HiddenSlides>
  <MMClips>7</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Arial</vt:lpstr>
      <vt:lpstr>Cambria Math</vt:lpstr>
      <vt:lpstr>Trebuchet MS</vt:lpstr>
      <vt:lpstr>ベルリン</vt:lpstr>
      <vt:lpstr>研究外制作物</vt:lpstr>
      <vt:lpstr>PowerPoint プレゼンテーション</vt:lpstr>
      <vt:lpstr>ゲーム制作を始めたきっかけ</vt:lpstr>
      <vt:lpstr>ドールズオーダーの魅力</vt:lpstr>
      <vt:lpstr>ゲーム制作にあたって</vt:lpstr>
      <vt:lpstr>スライドパズルの制作</vt:lpstr>
      <vt:lpstr>アルゴリズム</vt:lpstr>
      <vt:lpstr>PowerPoint プレゼンテーション</vt:lpstr>
      <vt:lpstr>PowerPoint プレゼンテーション</vt:lpstr>
      <vt:lpstr>キャラクターモデリング</vt:lpstr>
      <vt:lpstr>アニメーションの制御</vt:lpstr>
      <vt:lpstr>誘導兵装の実装にあたって</vt:lpstr>
      <vt:lpstr>運動方程式を用いた誘導の欠点</vt:lpstr>
      <vt:lpstr>欠点を解消した誘導のアルゴリズム</vt:lpstr>
      <vt:lpstr>投射を用いた誘導</vt:lpstr>
      <vt:lpstr>投射を用いた誘導の欠点</vt:lpstr>
      <vt:lpstr>今後の展望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研究外制作物</dc:title>
  <dc:creator>Yuki Okuno</dc:creator>
  <cp:lastModifiedBy>Yuki Okuno</cp:lastModifiedBy>
  <cp:revision>547</cp:revision>
  <dcterms:created xsi:type="dcterms:W3CDTF">2022-03-01T13:01:57Z</dcterms:created>
  <dcterms:modified xsi:type="dcterms:W3CDTF">2022-04-23T18:25:31Z</dcterms:modified>
</cp:coreProperties>
</file>